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sldIdLst>
    <p:sldId id="292" r:id="rId2"/>
    <p:sldId id="291" r:id="rId3"/>
    <p:sldId id="323" r:id="rId4"/>
    <p:sldId id="325" r:id="rId5"/>
    <p:sldId id="326" r:id="rId6"/>
    <p:sldId id="333" r:id="rId7"/>
    <p:sldId id="334" r:id="rId8"/>
    <p:sldId id="343" r:id="rId9"/>
    <p:sldId id="346" r:id="rId10"/>
    <p:sldId id="347" r:id="rId11"/>
    <p:sldId id="348" r:id="rId12"/>
    <p:sldId id="349" r:id="rId13"/>
    <p:sldId id="350" r:id="rId14"/>
    <p:sldId id="351" r:id="rId15"/>
    <p:sldId id="352" r:id="rId16"/>
    <p:sldId id="353" r:id="rId17"/>
    <p:sldId id="340" r:id="rId18"/>
    <p:sldId id="345" r:id="rId19"/>
    <p:sldId id="354" r:id="rId20"/>
    <p:sldId id="332" r:id="rId21"/>
    <p:sldId id="335" r:id="rId22"/>
    <p:sldId id="336" r:id="rId23"/>
    <p:sldId id="337" r:id="rId24"/>
    <p:sldId id="338" r:id="rId25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000"/>
    <a:srgbClr val="FFF2CC"/>
    <a:srgbClr val="FFE699"/>
    <a:srgbClr val="F5D640"/>
    <a:srgbClr val="F5D265"/>
    <a:srgbClr val="FCBDA4"/>
    <a:srgbClr val="FEA995"/>
    <a:srgbClr val="FF7F74"/>
    <a:srgbClr val="FF989D"/>
    <a:srgbClr val="FDB0A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054" autoAdjust="0"/>
    <p:restoredTop sz="86384"/>
  </p:normalViewPr>
  <p:slideViewPr>
    <p:cSldViewPr snapToGrid="0">
      <p:cViewPr varScale="1">
        <p:scale>
          <a:sx n="97" d="100"/>
          <a:sy n="97" d="100"/>
        </p:scale>
        <p:origin x="1164" y="90"/>
      </p:cViewPr>
      <p:guideLst/>
    </p:cSldViewPr>
  </p:slideViewPr>
  <p:outlineViewPr>
    <p:cViewPr>
      <p:scale>
        <a:sx n="45" d="100"/>
        <a:sy n="45" d="100"/>
      </p:scale>
      <p:origin x="0" y="-792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66FACE-0413-3949-9231-AD784EB56853}" type="datetimeFigureOut">
              <a:rPr kumimoji="1" lang="zh-TW" altLang="en-US" smtClean="0"/>
              <a:t>2025/11/6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68F527-29D0-A045-98B2-6C79A7E04708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9544762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68F527-29D0-A045-98B2-6C79A7E04708}" type="slidenum">
              <a:rPr kumimoji="1" lang="zh-TW" altLang="en-US" smtClean="0"/>
              <a:t>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9343120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5458A90-A9C3-F387-9563-496DE9F5F4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50967F0E-EB9B-21F8-F62A-5D9112447E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9DECD55-55E8-55CB-8412-4D6EE8DD4F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241DD-2637-1D4A-B249-92AD80ACBE31}" type="datetime1">
              <a:rPr kumimoji="1" lang="zh-TW" altLang="en-US" smtClean="0"/>
              <a:t>2025/11/6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C042014-85B5-81B8-95FA-99D387AB37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AD9A409-AF14-C768-82DE-433C78929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E65BD-2A04-9A47-8DB5-951B4720CA03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116838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86AB3B9-0301-3694-7000-D297439AEB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E71D5171-0303-F365-7F76-CFAA9C1B91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3A33A9F-BBC4-574C-5F85-0B59C1B241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D8E81-73E9-5D48-A27C-465059AB851A}" type="datetime1">
              <a:rPr kumimoji="1" lang="zh-TW" altLang="en-US" smtClean="0"/>
              <a:t>2025/11/6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F367CE2-6C47-B298-4DC5-5FD44AB70A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9179FDC-A838-F999-85B7-2CF597B3A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E65BD-2A04-9A47-8DB5-951B4720CA03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1201875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A58CE4E0-B056-5743-20EF-72D125CB2A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245FEF6D-43C1-7235-4C94-F4DE291201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D69757A-ABE1-B909-08CA-6C386324FD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CC41C-5265-6E48-8468-C46E4DB6B97C}" type="datetime1">
              <a:rPr kumimoji="1" lang="zh-TW" altLang="en-US" smtClean="0"/>
              <a:t>2025/11/6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491EA96-D046-4FB1-FFD3-CBC0BE18E2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6F25A99-BAAF-5059-A978-59DC74E094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E65BD-2A04-9A47-8DB5-951B4720CA03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807809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451F755-BE39-2922-1BED-70CEF4B74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F330186-E5AC-15F7-7713-13C5C93AF5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3F1E012-03DA-0247-C8A8-4363F34D2E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01C3E-901A-BB4F-8A4D-C732BE139C7C}" type="datetime1">
              <a:rPr kumimoji="1" lang="zh-TW" altLang="en-US" smtClean="0"/>
              <a:t>2025/11/6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03E8DD4-EBCB-6D06-90C4-F7CB668140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B41EC7B-C67C-A665-61FD-48419581B2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E65BD-2A04-9A47-8DB5-951B4720CA03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48867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646ED8A-54B5-0640-1BFC-F50726C76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D5BFDF9-D545-0A07-9FC6-E740511EA7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48F0DD9-03AC-E475-1D24-950B074196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B2F971-1F38-324A-A6A2-CC79CC504EFC}" type="datetime1">
              <a:rPr kumimoji="1" lang="zh-TW" altLang="en-US" smtClean="0"/>
              <a:t>2025/11/6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39EC8D7-D75C-3061-F1D1-36B0F4DE06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43657E9-048F-4FE6-501F-5F6F3F681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E65BD-2A04-9A47-8DB5-951B4720CA03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814721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F85AA60-A02A-A682-51EE-FEC7F5A59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5CFB45E-8192-4205-BBA8-C6351EFE3C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D5A2D4DC-70CD-6025-D045-FB5C1EA2E0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815096B3-E789-639F-1F09-8608CED650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43A6F-EB69-A140-A976-78825DB06610}" type="datetime1">
              <a:rPr kumimoji="1" lang="zh-TW" altLang="en-US" smtClean="0"/>
              <a:t>2025/11/6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B28C2BAF-0E6F-E5C7-E149-4E2323DC2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9396AE5E-EE42-EDB4-14B8-016A126628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E65BD-2A04-9A47-8DB5-951B4720CA03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2884410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7E09133-0521-32F2-FE66-64341AA6D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1D222BF-F2B0-96A4-2266-17979F29AE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AA0C32BE-7D47-E0DF-9C7B-EF45EE838B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8A7A1745-E183-FB89-4766-A0AED48729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227A1EE9-5BFD-3BFB-A438-B3207ECC201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808D7011-6675-A865-E970-9128CCF4B4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D09BA6-12BC-904A-9352-995207BBD0CC}" type="datetime1">
              <a:rPr kumimoji="1" lang="zh-TW" altLang="en-US" smtClean="0"/>
              <a:t>2025/11/6</a:t>
            </a:fld>
            <a:endParaRPr kumimoji="1"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129C650E-4F37-A8F4-182B-8E48BE3CBA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83C76194-9219-EA20-CFF9-8880BCCB22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E65BD-2A04-9A47-8DB5-951B4720CA03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1733246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BCFA1B2-87D1-8DE4-8BBA-DA3C5FE43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25895D31-2261-8351-0DA0-B688F69ED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10A80-114E-8C47-BCDE-74E9F6BCDAD5}" type="datetime1">
              <a:rPr kumimoji="1" lang="zh-TW" altLang="en-US" smtClean="0"/>
              <a:t>2025/11/6</a:t>
            </a:fld>
            <a:endParaRPr kumimoji="1"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C7944D1B-88DB-DC29-B7AD-AC0268C9DB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5CE6E64-FBA1-7666-58FE-AFD7B3A06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E65BD-2A04-9A47-8DB5-951B4720CA03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721659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E14F6BA2-817A-47AB-8187-D77BEADC94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DED01-CFAC-DA4A-9030-190703F9B561}" type="datetime1">
              <a:rPr kumimoji="1" lang="zh-TW" altLang="en-US" smtClean="0"/>
              <a:t>2025/11/6</a:t>
            </a:fld>
            <a:endParaRPr kumimoji="1"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1A9A9136-DBC8-200B-8908-0C78468063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C4560D0-050D-0CDE-29AA-A3E20C43D4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E65BD-2A04-9A47-8DB5-951B4720CA03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768055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8B13B76-A799-A00C-85A1-E733A576F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1A490EE-D08E-2E7D-F525-4606CB2268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D7ACA73-EDD4-5514-7A20-534281F0AE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B4DD7CA3-3393-7F46-67DB-CC0058EE81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8CD357-3670-834C-BE00-8F23CAAF30BB}" type="datetime1">
              <a:rPr kumimoji="1" lang="zh-TW" altLang="en-US" smtClean="0"/>
              <a:t>2025/11/6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92C1E295-8B56-C379-C620-668C7FF857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BA1956F5-19B3-7FE4-B6BB-2360BC239A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E65BD-2A04-9A47-8DB5-951B4720CA03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01542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B5FEBC3-81C8-CEF2-F0D1-A891F591B8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E39A952D-8A66-3269-0D44-6132CCD60BC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47AF8FC6-87B1-F112-9388-398F9224A2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C7B222DB-F176-FE00-02EA-62F0DE9FA5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A123B-9D95-6341-AFAC-1D5912580FD6}" type="datetime1">
              <a:rPr kumimoji="1" lang="zh-TW" altLang="en-US" smtClean="0"/>
              <a:t>2025/11/6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CBCDAFEB-DA60-2D91-90EA-8D031D9594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EFAA3E24-3742-EFD0-5CA3-315A7D816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E65BD-2A04-9A47-8DB5-951B4720CA03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421245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E5AC320E-99CD-92DA-50EA-21D0A0F876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EB5B620-DE50-A890-2B2C-793F8E5CD8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BF7ABD4-9925-1780-1F9C-CB21ECF54D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A406D57-9065-134A-9893-5D19B9037315}" type="datetime1">
              <a:rPr kumimoji="1" lang="zh-TW" altLang="en-US" smtClean="0"/>
              <a:t>2025/11/6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CBC9DA0-A1DE-858B-268D-F8BBB3358E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01444C9-6231-249A-B06E-508E3E5EE6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2EE65BD-2A04-9A47-8DB5-951B4720CA03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031946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平行四邊形 10">
            <a:extLst>
              <a:ext uri="{FF2B5EF4-FFF2-40B4-BE49-F238E27FC236}">
                <a16:creationId xmlns:a16="http://schemas.microsoft.com/office/drawing/2014/main" id="{D063E71D-2F79-CA26-A858-CE790930B725}"/>
              </a:ext>
            </a:extLst>
          </p:cNvPr>
          <p:cNvSpPr/>
          <p:nvPr/>
        </p:nvSpPr>
        <p:spPr>
          <a:xfrm>
            <a:off x="4281247" y="-14973"/>
            <a:ext cx="3629505" cy="6872973"/>
          </a:xfrm>
          <a:prstGeom prst="parallelogram">
            <a:avLst>
              <a:gd name="adj" fmla="val 32184"/>
            </a:avLst>
          </a:prstGeom>
          <a:solidFill>
            <a:srgbClr val="FFE699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44A8C1C-5D40-9488-8F65-C534E20E5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E65BD-2A04-9A47-8DB5-951B4720CA03}" type="slidenum">
              <a:rPr kumimoji="1" lang="zh-TW" altLang="en-US" smtClean="0"/>
              <a:t>1</a:t>
            </a:fld>
            <a:endParaRPr kumimoji="1" lang="zh-TW" altLang="en-US"/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2653A8BE-0396-2A8F-4F78-81DD5AC3988C}"/>
              </a:ext>
            </a:extLst>
          </p:cNvPr>
          <p:cNvGrpSpPr/>
          <p:nvPr/>
        </p:nvGrpSpPr>
        <p:grpSpPr>
          <a:xfrm>
            <a:off x="7881956" y="3807372"/>
            <a:ext cx="4765942" cy="2322232"/>
            <a:chOff x="6587858" y="4034118"/>
            <a:chExt cx="4765942" cy="2322232"/>
          </a:xfrm>
        </p:grpSpPr>
        <p:sp>
          <p:nvSpPr>
            <p:cNvPr id="6" name="平行四邊形 5">
              <a:extLst>
                <a:ext uri="{FF2B5EF4-FFF2-40B4-BE49-F238E27FC236}">
                  <a16:creationId xmlns:a16="http://schemas.microsoft.com/office/drawing/2014/main" id="{33BDAE93-87A1-23F0-4438-445DCB21274E}"/>
                </a:ext>
              </a:extLst>
            </p:cNvPr>
            <p:cNvSpPr/>
            <p:nvPr/>
          </p:nvSpPr>
          <p:spPr>
            <a:xfrm>
              <a:off x="7525872" y="4034118"/>
              <a:ext cx="3827928" cy="2322232"/>
            </a:xfrm>
            <a:prstGeom prst="parallelogram">
              <a:avLst>
                <a:gd name="adj" fmla="val 15132"/>
              </a:avLst>
            </a:prstGeom>
            <a:blipFill dpi="0" rotWithShape="1">
              <a:blip r:embed="rId3">
                <a:alphaModFix amt="5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pic>
          <p:nvPicPr>
            <p:cNvPr id="1028" name="Picture 4" descr="國立中興大學- 維基百科，自由的百科全書">
              <a:extLst>
                <a:ext uri="{FF2B5EF4-FFF2-40B4-BE49-F238E27FC236}">
                  <a16:creationId xmlns:a16="http://schemas.microsoft.com/office/drawing/2014/main" id="{A599FC30-0F74-6A3D-FA1B-5EE10FA240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87858" y="4655234"/>
              <a:ext cx="1248495" cy="10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群組 8">
            <a:extLst>
              <a:ext uri="{FF2B5EF4-FFF2-40B4-BE49-F238E27FC236}">
                <a16:creationId xmlns:a16="http://schemas.microsoft.com/office/drawing/2014/main" id="{92C40642-2F9E-5E04-0D76-DFB470DFAAE3}"/>
              </a:ext>
            </a:extLst>
          </p:cNvPr>
          <p:cNvGrpSpPr/>
          <p:nvPr/>
        </p:nvGrpSpPr>
        <p:grpSpPr>
          <a:xfrm>
            <a:off x="8217988" y="728396"/>
            <a:ext cx="4543270" cy="2196726"/>
            <a:chOff x="243883" y="4034118"/>
            <a:chExt cx="4543270" cy="2196726"/>
          </a:xfrm>
        </p:grpSpPr>
        <p:sp>
          <p:nvSpPr>
            <p:cNvPr id="5" name="平行四邊形 4">
              <a:extLst>
                <a:ext uri="{FF2B5EF4-FFF2-40B4-BE49-F238E27FC236}">
                  <a16:creationId xmlns:a16="http://schemas.microsoft.com/office/drawing/2014/main" id="{9F00BCA2-C44E-CDE9-4BC0-C6BDC6844BBB}"/>
                </a:ext>
              </a:extLst>
            </p:cNvPr>
            <p:cNvSpPr/>
            <p:nvPr/>
          </p:nvSpPr>
          <p:spPr>
            <a:xfrm>
              <a:off x="959225" y="4034118"/>
              <a:ext cx="3827928" cy="2196726"/>
            </a:xfrm>
            <a:prstGeom prst="parallelogram">
              <a:avLst>
                <a:gd name="adj" fmla="val 15132"/>
              </a:avLst>
            </a:prstGeom>
            <a:blipFill dpi="0" rotWithShape="1">
              <a:blip r:embed="rId5">
                <a:alphaModFix amt="5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pic>
          <p:nvPicPr>
            <p:cNvPr id="1030" name="Picture 6" descr="中山醫學大學- 維基百科，自由的百科全書">
              <a:extLst>
                <a:ext uri="{FF2B5EF4-FFF2-40B4-BE49-F238E27FC236}">
                  <a16:creationId xmlns:a16="http://schemas.microsoft.com/office/drawing/2014/main" id="{A3B6F6E9-D6EE-46F3-510F-DAB318AE766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3883" y="4592481"/>
              <a:ext cx="1031750" cy="10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" name="文字方塊 9">
            <a:extLst>
              <a:ext uri="{FF2B5EF4-FFF2-40B4-BE49-F238E27FC236}">
                <a16:creationId xmlns:a16="http://schemas.microsoft.com/office/drawing/2014/main" id="{C3FD3359-D964-B7C9-A1C7-97DE15AFD332}"/>
              </a:ext>
            </a:extLst>
          </p:cNvPr>
          <p:cNvSpPr txBox="1"/>
          <p:nvPr/>
        </p:nvSpPr>
        <p:spPr>
          <a:xfrm>
            <a:off x="608801" y="1665033"/>
            <a:ext cx="6322314" cy="25201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4000" b="1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PM2.5</a:t>
            </a:r>
            <a:r>
              <a:rPr lang="zh-TW" altLang="en-US" sz="4000" b="1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對上呼吸道感染之影響：來自臺灣之全國性實證</a:t>
            </a:r>
            <a:endParaRPr lang="en-US" altLang="zh-TW" sz="4000" b="1" dirty="0">
              <a:solidFill>
                <a:schemeClr val="bg2">
                  <a:lumMod val="25000"/>
                </a:schemeClr>
              </a:solidFill>
              <a:latin typeface="Times New Roman" panose="02020603050405020304" pitchFamily="18" charset="0"/>
              <a:ea typeface="Noto Serif TC ExtraBold" panose="02020200000000000000" pitchFamily="18" charset="-128"/>
              <a:cs typeface="Times New Roman" panose="02020603050405020304" pitchFamily="18" charset="0"/>
            </a:endParaRPr>
          </a:p>
          <a:p>
            <a:pPr marL="571500" indent="-571500">
              <a:lnSpc>
                <a:spcPct val="150000"/>
              </a:lnSpc>
              <a:buFontTx/>
              <a:buChar char="-"/>
            </a:pPr>
            <a:r>
              <a:rPr kumimoji="1" lang="zh-TW" altLang="en-US" sz="2800" b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興中計劃</a:t>
            </a:r>
            <a:endParaRPr kumimoji="1" lang="en-US" altLang="zh-TW" sz="28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ea typeface="Noto Serif TC ExtraBold" panose="02020200000000000000" pitchFamily="18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15562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C49D15-40CF-0F05-7437-F6B9F35046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2AB3EC92-499B-FF73-782B-09FBDF67D35D}"/>
              </a:ext>
            </a:extLst>
          </p:cNvPr>
          <p:cNvSpPr/>
          <p:nvPr/>
        </p:nvSpPr>
        <p:spPr>
          <a:xfrm>
            <a:off x="0" y="-18075"/>
            <a:ext cx="12192000" cy="9248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A3B6DE91-B478-23BB-A634-B8C3FE884EF0}"/>
              </a:ext>
            </a:extLst>
          </p:cNvPr>
          <p:cNvSpPr txBox="1"/>
          <p:nvPr/>
        </p:nvSpPr>
        <p:spPr>
          <a:xfrm>
            <a:off x="1652098" y="25349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本次進度</a:t>
            </a:r>
          </a:p>
        </p:txBody>
      </p:sp>
      <p:sp>
        <p:nvSpPr>
          <p:cNvPr id="24" name="圓角矩形 11">
            <a:extLst>
              <a:ext uri="{FF2B5EF4-FFF2-40B4-BE49-F238E27FC236}">
                <a16:creationId xmlns:a16="http://schemas.microsoft.com/office/drawing/2014/main" id="{C31CA2ED-3768-4A1D-91A3-4665005611FF}"/>
              </a:ext>
            </a:extLst>
          </p:cNvPr>
          <p:cNvSpPr/>
          <p:nvPr/>
        </p:nvSpPr>
        <p:spPr>
          <a:xfrm>
            <a:off x="3675354" y="174331"/>
            <a:ext cx="1977099" cy="5400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973582F2-799D-6B5E-659D-0530AAAC0980}"/>
              </a:ext>
            </a:extLst>
          </p:cNvPr>
          <p:cNvGrpSpPr/>
          <p:nvPr/>
        </p:nvGrpSpPr>
        <p:grpSpPr>
          <a:xfrm>
            <a:off x="3675354" y="174331"/>
            <a:ext cx="1950341" cy="540000"/>
            <a:chOff x="3293321" y="169446"/>
            <a:chExt cx="1950341" cy="540000"/>
          </a:xfrm>
        </p:grpSpPr>
        <p:sp>
          <p:nvSpPr>
            <p:cNvPr id="2" name="圓角矩形 1">
              <a:extLst>
                <a:ext uri="{FF2B5EF4-FFF2-40B4-BE49-F238E27FC236}">
                  <a16:creationId xmlns:a16="http://schemas.microsoft.com/office/drawing/2014/main" id="{E0E00CE0-6E54-3BBB-67CB-83D5AAB55692}"/>
                </a:ext>
              </a:extLst>
            </p:cNvPr>
            <p:cNvSpPr/>
            <p:nvPr/>
          </p:nvSpPr>
          <p:spPr>
            <a:xfrm>
              <a:off x="3327137" y="169446"/>
              <a:ext cx="1620000" cy="540000"/>
            </a:xfrm>
            <a:prstGeom prst="roundRect">
              <a:avLst>
                <a:gd name="adj" fmla="val 50000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4" name="群組 13">
              <a:extLst>
                <a:ext uri="{FF2B5EF4-FFF2-40B4-BE49-F238E27FC236}">
                  <a16:creationId xmlns:a16="http://schemas.microsoft.com/office/drawing/2014/main" id="{49DE03A6-36D4-FBEA-6E76-DDCE717F9015}"/>
                </a:ext>
              </a:extLst>
            </p:cNvPr>
            <p:cNvGrpSpPr/>
            <p:nvPr/>
          </p:nvGrpSpPr>
          <p:grpSpPr>
            <a:xfrm>
              <a:off x="3293321" y="169446"/>
              <a:ext cx="1950341" cy="540000"/>
              <a:chOff x="1445621" y="191648"/>
              <a:chExt cx="1950341" cy="540000"/>
            </a:xfrm>
            <a:noFill/>
          </p:grpSpPr>
          <p:sp>
            <p:nvSpPr>
              <p:cNvPr id="15" name="圓角矩形 14">
                <a:extLst>
                  <a:ext uri="{FF2B5EF4-FFF2-40B4-BE49-F238E27FC236}">
                    <a16:creationId xmlns:a16="http://schemas.microsoft.com/office/drawing/2014/main" id="{0474C192-9F93-B9FC-A0B5-579A1151E4FE}"/>
                  </a:ext>
                </a:extLst>
              </p:cNvPr>
              <p:cNvSpPr/>
              <p:nvPr/>
            </p:nvSpPr>
            <p:spPr>
              <a:xfrm>
                <a:off x="1445621" y="191648"/>
                <a:ext cx="1620000" cy="5400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>
                  <a:solidFill>
                    <a:schemeClr val="bg2">
                      <a:lumMod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0936C872-F4DD-6466-26DB-3A8A73C4175E}"/>
                  </a:ext>
                </a:extLst>
              </p:cNvPr>
              <p:cNvSpPr txBox="1"/>
              <p:nvPr/>
            </p:nvSpPr>
            <p:spPr>
              <a:xfrm>
                <a:off x="1497323" y="274418"/>
                <a:ext cx="1898639" cy="3693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TW" altLang="en-US" b="1" dirty="0">
                    <a:solidFill>
                      <a:schemeClr val="bg1"/>
                    </a:solidFill>
                    <a:latin typeface="Times New Roman" panose="02020603050405020304" pitchFamily="18" charset="0"/>
                    <a:ea typeface="Noto Serif TC ExtraBold" panose="02020200000000000000" pitchFamily="18" charset="-128"/>
                    <a:cs typeface="Times New Roman" panose="02020603050405020304" pitchFamily="18" charset="0"/>
                  </a:rPr>
                  <a:t>隨機初始化分群</a:t>
                </a:r>
              </a:p>
            </p:txBody>
          </p:sp>
        </p:grpSp>
      </p:grpSp>
      <p:pic>
        <p:nvPicPr>
          <p:cNvPr id="30" name="圖片 29" descr="一張含有 圖形, 字型, 圓形, 藝術 的圖片&#10;&#10;AI 產生的內容可能不正確。">
            <a:extLst>
              <a:ext uri="{FF2B5EF4-FFF2-40B4-BE49-F238E27FC236}">
                <a16:creationId xmlns:a16="http://schemas.microsoft.com/office/drawing/2014/main" id="{2E26C01F-441B-0940-D188-D0125A4FB3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7662" y="21629"/>
            <a:ext cx="540000" cy="540000"/>
          </a:xfrm>
          <a:prstGeom prst="rect">
            <a:avLst/>
          </a:prstGeom>
        </p:spPr>
      </p:pic>
      <p:pic>
        <p:nvPicPr>
          <p:cNvPr id="52" name="圖片 51" descr="一張含有 圖形, 字型, 圓形, 藝術 的圖片&#10;&#10;AI 產生的內容可能不正確。">
            <a:extLst>
              <a:ext uri="{FF2B5EF4-FFF2-40B4-BE49-F238E27FC236}">
                <a16:creationId xmlns:a16="http://schemas.microsoft.com/office/drawing/2014/main" id="{9BF1420A-D235-391B-A708-33A34944AF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7321" y="258164"/>
            <a:ext cx="540000" cy="540000"/>
          </a:xfrm>
          <a:prstGeom prst="rect">
            <a:avLst/>
          </a:prstGeom>
        </p:spPr>
      </p:pic>
      <p:pic>
        <p:nvPicPr>
          <p:cNvPr id="54" name="圖片 53" descr="一張含有 字型, 符號, 圖形, 美工圖案 的圖片&#10;&#10;AI 產生的內容可能不正確。">
            <a:extLst>
              <a:ext uri="{FF2B5EF4-FFF2-40B4-BE49-F238E27FC236}">
                <a16:creationId xmlns:a16="http://schemas.microsoft.com/office/drawing/2014/main" id="{E2699892-33FE-5C4F-A314-B6EDE92F7E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044" y="78164"/>
            <a:ext cx="720000" cy="720000"/>
          </a:xfrm>
          <a:prstGeom prst="rect">
            <a:avLst/>
          </a:prstGeom>
        </p:spPr>
      </p:pic>
      <p:pic>
        <p:nvPicPr>
          <p:cNvPr id="55" name="圖片 54" descr="一張含有 圖形, 字型, 圓形, 藝術 的圖片&#10;&#10;AI 產生的內容可能不正確。">
            <a:extLst>
              <a:ext uri="{FF2B5EF4-FFF2-40B4-BE49-F238E27FC236}">
                <a16:creationId xmlns:a16="http://schemas.microsoft.com/office/drawing/2014/main" id="{643E0E4F-F8C3-DF4B-D057-425A22CF77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7662" y="513117"/>
            <a:ext cx="360000" cy="360000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16A6BF5C-CF30-49F9-D072-B6BB52DB862A}"/>
              </a:ext>
            </a:extLst>
          </p:cNvPr>
          <p:cNvSpPr txBox="1"/>
          <p:nvPr/>
        </p:nvSpPr>
        <p:spPr>
          <a:xfrm>
            <a:off x="698044" y="1266378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分群後</a:t>
            </a:r>
          </a:p>
        </p:txBody>
      </p:sp>
      <p:sp>
        <p:nvSpPr>
          <p:cNvPr id="10" name="投影片編號版面配置區 9">
            <a:extLst>
              <a:ext uri="{FF2B5EF4-FFF2-40B4-BE49-F238E27FC236}">
                <a16:creationId xmlns:a16="http://schemas.microsoft.com/office/drawing/2014/main" id="{1EC7522C-9F51-C63C-1362-138A198CA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E65BD-2A04-9A47-8DB5-951B4720CA03}" type="slidenum">
              <a:rPr kumimoji="1" lang="zh-TW" altLang="en-US" smtClean="0"/>
              <a:t>10</a:t>
            </a:fld>
            <a:endParaRPr kumimoji="1" lang="zh-TW" altLang="en-US"/>
          </a:p>
        </p:txBody>
      </p:sp>
      <p:grpSp>
        <p:nvGrpSpPr>
          <p:cNvPr id="23" name="群組 22">
            <a:extLst>
              <a:ext uri="{FF2B5EF4-FFF2-40B4-BE49-F238E27FC236}">
                <a16:creationId xmlns:a16="http://schemas.microsoft.com/office/drawing/2014/main" id="{A040A804-9117-47B0-9F39-5E20269D04E3}"/>
              </a:ext>
            </a:extLst>
          </p:cNvPr>
          <p:cNvGrpSpPr/>
          <p:nvPr/>
        </p:nvGrpSpPr>
        <p:grpSpPr>
          <a:xfrm>
            <a:off x="6284962" y="169446"/>
            <a:ext cx="1620000" cy="540000"/>
            <a:chOff x="1445621" y="191648"/>
            <a:chExt cx="1620000" cy="540000"/>
          </a:xfrm>
          <a:noFill/>
        </p:grpSpPr>
        <p:sp>
          <p:nvSpPr>
            <p:cNvPr id="25" name="圓角矩形 17">
              <a:extLst>
                <a:ext uri="{FF2B5EF4-FFF2-40B4-BE49-F238E27FC236}">
                  <a16:creationId xmlns:a16="http://schemas.microsoft.com/office/drawing/2014/main" id="{8A0831F2-5DEF-416F-8082-4D4BE6EC9B51}"/>
                </a:ext>
              </a:extLst>
            </p:cNvPr>
            <p:cNvSpPr/>
            <p:nvPr/>
          </p:nvSpPr>
          <p:spPr>
            <a:xfrm>
              <a:off x="1445621" y="191648"/>
              <a:ext cx="1620000" cy="540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" name="文字方塊 25">
              <a:extLst>
                <a:ext uri="{FF2B5EF4-FFF2-40B4-BE49-F238E27FC236}">
                  <a16:creationId xmlns:a16="http://schemas.microsoft.com/office/drawing/2014/main" id="{57F4BB79-AF8C-4CD6-87F2-2E6D280C0CFF}"/>
                </a:ext>
              </a:extLst>
            </p:cNvPr>
            <p:cNvSpPr txBox="1"/>
            <p:nvPr/>
          </p:nvSpPr>
          <p:spPr>
            <a:xfrm>
              <a:off x="1445621" y="274418"/>
              <a:ext cx="1620000" cy="369332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dirty="0">
                  <a:solidFill>
                    <a:schemeClr val="bg2">
                      <a:lumMod val="25000"/>
                    </a:schemeClr>
                  </a:solidFill>
                  <a:latin typeface="Times New Roman" panose="02020603050405020304" pitchFamily="18" charset="0"/>
                  <a:ea typeface="Noto Serif TC ExtraBold" panose="02020200000000000000" pitchFamily="18" charset="-128"/>
                  <a:cs typeface="Times New Roman" panose="02020603050405020304" pitchFamily="18" charset="0"/>
                </a:rPr>
                <a:t>分群前後數據</a:t>
              </a:r>
            </a:p>
          </p:txBody>
        </p:sp>
      </p:grpSp>
      <p:grpSp>
        <p:nvGrpSpPr>
          <p:cNvPr id="27" name="群組 26">
            <a:extLst>
              <a:ext uri="{FF2B5EF4-FFF2-40B4-BE49-F238E27FC236}">
                <a16:creationId xmlns:a16="http://schemas.microsoft.com/office/drawing/2014/main" id="{9D466C4C-E520-46FB-9237-9B3C87D06578}"/>
              </a:ext>
            </a:extLst>
          </p:cNvPr>
          <p:cNvGrpSpPr/>
          <p:nvPr/>
        </p:nvGrpSpPr>
        <p:grpSpPr>
          <a:xfrm>
            <a:off x="8415303" y="168164"/>
            <a:ext cx="1620000" cy="540000"/>
            <a:chOff x="1445621" y="191648"/>
            <a:chExt cx="1620000" cy="540000"/>
          </a:xfrm>
          <a:noFill/>
        </p:grpSpPr>
        <p:sp>
          <p:nvSpPr>
            <p:cNvPr id="28" name="圓角矩形 17">
              <a:extLst>
                <a:ext uri="{FF2B5EF4-FFF2-40B4-BE49-F238E27FC236}">
                  <a16:creationId xmlns:a16="http://schemas.microsoft.com/office/drawing/2014/main" id="{895B0028-CB41-41E3-B3DB-C07F0894C870}"/>
                </a:ext>
              </a:extLst>
            </p:cNvPr>
            <p:cNvSpPr/>
            <p:nvPr/>
          </p:nvSpPr>
          <p:spPr>
            <a:xfrm>
              <a:off x="1445621" y="191648"/>
              <a:ext cx="1620000" cy="540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" name="文字方塊 28">
              <a:extLst>
                <a:ext uri="{FF2B5EF4-FFF2-40B4-BE49-F238E27FC236}">
                  <a16:creationId xmlns:a16="http://schemas.microsoft.com/office/drawing/2014/main" id="{D698FF7A-152A-4C03-A59A-C96E020F94FB}"/>
                </a:ext>
              </a:extLst>
            </p:cNvPr>
            <p:cNvSpPr txBox="1"/>
            <p:nvPr/>
          </p:nvSpPr>
          <p:spPr>
            <a:xfrm>
              <a:off x="1445621" y="274418"/>
              <a:ext cx="1620000" cy="369332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dirty="0">
                  <a:solidFill>
                    <a:schemeClr val="bg2">
                      <a:lumMod val="25000"/>
                    </a:schemeClr>
                  </a:solidFill>
                  <a:latin typeface="Times New Roman" panose="02020603050405020304" pitchFamily="18" charset="0"/>
                  <a:ea typeface="Noto Serif TC ExtraBold" panose="02020200000000000000" pitchFamily="18" charset="-128"/>
                  <a:cs typeface="Times New Roman" panose="02020603050405020304" pitchFamily="18" charset="0"/>
                </a:rPr>
                <a:t>累計加總修正</a:t>
              </a:r>
            </a:p>
          </p:txBody>
        </p:sp>
      </p:grpSp>
      <p:pic>
        <p:nvPicPr>
          <p:cNvPr id="7" name="圖片 6">
            <a:extLst>
              <a:ext uri="{FF2B5EF4-FFF2-40B4-BE49-F238E27FC236}">
                <a16:creationId xmlns:a16="http://schemas.microsoft.com/office/drawing/2014/main" id="{4B0F0E34-1112-4162-BEF8-C31F650F02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1200" y="1726469"/>
            <a:ext cx="6609600" cy="49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1458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C49D15-40CF-0F05-7437-F6B9F35046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2AB3EC92-499B-FF73-782B-09FBDF67D35D}"/>
              </a:ext>
            </a:extLst>
          </p:cNvPr>
          <p:cNvSpPr/>
          <p:nvPr/>
        </p:nvSpPr>
        <p:spPr>
          <a:xfrm>
            <a:off x="0" y="-18075"/>
            <a:ext cx="12192000" cy="9248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A3B6DE91-B478-23BB-A634-B8C3FE884EF0}"/>
              </a:ext>
            </a:extLst>
          </p:cNvPr>
          <p:cNvSpPr txBox="1"/>
          <p:nvPr/>
        </p:nvSpPr>
        <p:spPr>
          <a:xfrm>
            <a:off x="1652098" y="25349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本次進度</a:t>
            </a:r>
          </a:p>
        </p:txBody>
      </p:sp>
      <p:sp>
        <p:nvSpPr>
          <p:cNvPr id="24" name="圓角矩形 11">
            <a:extLst>
              <a:ext uri="{FF2B5EF4-FFF2-40B4-BE49-F238E27FC236}">
                <a16:creationId xmlns:a16="http://schemas.microsoft.com/office/drawing/2014/main" id="{C31CA2ED-3768-4A1D-91A3-4665005611FF}"/>
              </a:ext>
            </a:extLst>
          </p:cNvPr>
          <p:cNvSpPr/>
          <p:nvPr/>
        </p:nvSpPr>
        <p:spPr>
          <a:xfrm>
            <a:off x="3675354" y="174331"/>
            <a:ext cx="1977099" cy="5400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973582F2-799D-6B5E-659D-0530AAAC0980}"/>
              </a:ext>
            </a:extLst>
          </p:cNvPr>
          <p:cNvGrpSpPr/>
          <p:nvPr/>
        </p:nvGrpSpPr>
        <p:grpSpPr>
          <a:xfrm>
            <a:off x="3675354" y="174331"/>
            <a:ext cx="1950341" cy="540000"/>
            <a:chOff x="3293321" y="169446"/>
            <a:chExt cx="1950341" cy="540000"/>
          </a:xfrm>
        </p:grpSpPr>
        <p:sp>
          <p:nvSpPr>
            <p:cNvPr id="2" name="圓角矩形 1">
              <a:extLst>
                <a:ext uri="{FF2B5EF4-FFF2-40B4-BE49-F238E27FC236}">
                  <a16:creationId xmlns:a16="http://schemas.microsoft.com/office/drawing/2014/main" id="{E0E00CE0-6E54-3BBB-67CB-83D5AAB55692}"/>
                </a:ext>
              </a:extLst>
            </p:cNvPr>
            <p:cNvSpPr/>
            <p:nvPr/>
          </p:nvSpPr>
          <p:spPr>
            <a:xfrm>
              <a:off x="3327137" y="169446"/>
              <a:ext cx="1620000" cy="540000"/>
            </a:xfrm>
            <a:prstGeom prst="roundRect">
              <a:avLst>
                <a:gd name="adj" fmla="val 50000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4" name="群組 13">
              <a:extLst>
                <a:ext uri="{FF2B5EF4-FFF2-40B4-BE49-F238E27FC236}">
                  <a16:creationId xmlns:a16="http://schemas.microsoft.com/office/drawing/2014/main" id="{49DE03A6-36D4-FBEA-6E76-DDCE717F9015}"/>
                </a:ext>
              </a:extLst>
            </p:cNvPr>
            <p:cNvGrpSpPr/>
            <p:nvPr/>
          </p:nvGrpSpPr>
          <p:grpSpPr>
            <a:xfrm>
              <a:off x="3293321" y="169446"/>
              <a:ext cx="1950341" cy="540000"/>
              <a:chOff x="1445621" y="191648"/>
              <a:chExt cx="1950341" cy="540000"/>
            </a:xfrm>
            <a:noFill/>
          </p:grpSpPr>
          <p:sp>
            <p:nvSpPr>
              <p:cNvPr id="15" name="圓角矩形 14">
                <a:extLst>
                  <a:ext uri="{FF2B5EF4-FFF2-40B4-BE49-F238E27FC236}">
                    <a16:creationId xmlns:a16="http://schemas.microsoft.com/office/drawing/2014/main" id="{0474C192-9F93-B9FC-A0B5-579A1151E4FE}"/>
                  </a:ext>
                </a:extLst>
              </p:cNvPr>
              <p:cNvSpPr/>
              <p:nvPr/>
            </p:nvSpPr>
            <p:spPr>
              <a:xfrm>
                <a:off x="1445621" y="191648"/>
                <a:ext cx="1620000" cy="5400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>
                  <a:solidFill>
                    <a:schemeClr val="bg2">
                      <a:lumMod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0936C872-F4DD-6466-26DB-3A8A73C4175E}"/>
                  </a:ext>
                </a:extLst>
              </p:cNvPr>
              <p:cNvSpPr txBox="1"/>
              <p:nvPr/>
            </p:nvSpPr>
            <p:spPr>
              <a:xfrm>
                <a:off x="1497323" y="274418"/>
                <a:ext cx="1898639" cy="3693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TW" altLang="en-US" b="1" dirty="0">
                    <a:solidFill>
                      <a:schemeClr val="bg1"/>
                    </a:solidFill>
                    <a:latin typeface="Times New Roman" panose="02020603050405020304" pitchFamily="18" charset="0"/>
                    <a:ea typeface="Noto Serif TC ExtraBold" panose="02020200000000000000" pitchFamily="18" charset="-128"/>
                    <a:cs typeface="Times New Roman" panose="02020603050405020304" pitchFamily="18" charset="0"/>
                  </a:rPr>
                  <a:t>隨機初始化分群</a:t>
                </a:r>
              </a:p>
            </p:txBody>
          </p:sp>
        </p:grpSp>
      </p:grpSp>
      <p:pic>
        <p:nvPicPr>
          <p:cNvPr id="30" name="圖片 29" descr="一張含有 圖形, 字型, 圓形, 藝術 的圖片&#10;&#10;AI 產生的內容可能不正確。">
            <a:extLst>
              <a:ext uri="{FF2B5EF4-FFF2-40B4-BE49-F238E27FC236}">
                <a16:creationId xmlns:a16="http://schemas.microsoft.com/office/drawing/2014/main" id="{2E26C01F-441B-0940-D188-D0125A4FB3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7662" y="21629"/>
            <a:ext cx="540000" cy="540000"/>
          </a:xfrm>
          <a:prstGeom prst="rect">
            <a:avLst/>
          </a:prstGeom>
        </p:spPr>
      </p:pic>
      <p:pic>
        <p:nvPicPr>
          <p:cNvPr id="52" name="圖片 51" descr="一張含有 圖形, 字型, 圓形, 藝術 的圖片&#10;&#10;AI 產生的內容可能不正確。">
            <a:extLst>
              <a:ext uri="{FF2B5EF4-FFF2-40B4-BE49-F238E27FC236}">
                <a16:creationId xmlns:a16="http://schemas.microsoft.com/office/drawing/2014/main" id="{9BF1420A-D235-391B-A708-33A34944AF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7321" y="258164"/>
            <a:ext cx="540000" cy="540000"/>
          </a:xfrm>
          <a:prstGeom prst="rect">
            <a:avLst/>
          </a:prstGeom>
        </p:spPr>
      </p:pic>
      <p:pic>
        <p:nvPicPr>
          <p:cNvPr id="54" name="圖片 53" descr="一張含有 字型, 符號, 圖形, 美工圖案 的圖片&#10;&#10;AI 產生的內容可能不正確。">
            <a:extLst>
              <a:ext uri="{FF2B5EF4-FFF2-40B4-BE49-F238E27FC236}">
                <a16:creationId xmlns:a16="http://schemas.microsoft.com/office/drawing/2014/main" id="{E2699892-33FE-5C4F-A314-B6EDE92F7E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044" y="78164"/>
            <a:ext cx="720000" cy="720000"/>
          </a:xfrm>
          <a:prstGeom prst="rect">
            <a:avLst/>
          </a:prstGeom>
        </p:spPr>
      </p:pic>
      <p:pic>
        <p:nvPicPr>
          <p:cNvPr id="55" name="圖片 54" descr="一張含有 圖形, 字型, 圓形, 藝術 的圖片&#10;&#10;AI 產生的內容可能不正確。">
            <a:extLst>
              <a:ext uri="{FF2B5EF4-FFF2-40B4-BE49-F238E27FC236}">
                <a16:creationId xmlns:a16="http://schemas.microsoft.com/office/drawing/2014/main" id="{643E0E4F-F8C3-DF4B-D057-425A22CF77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7662" y="513117"/>
            <a:ext cx="360000" cy="360000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16A6BF5C-CF30-49F9-D072-B6BB52DB862A}"/>
              </a:ext>
            </a:extLst>
          </p:cNvPr>
          <p:cNvSpPr txBox="1"/>
          <p:nvPr/>
        </p:nvSpPr>
        <p:spPr>
          <a:xfrm>
            <a:off x="698044" y="1266378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分群後</a:t>
            </a:r>
          </a:p>
        </p:txBody>
      </p:sp>
      <p:sp>
        <p:nvSpPr>
          <p:cNvPr id="10" name="投影片編號版面配置區 9">
            <a:extLst>
              <a:ext uri="{FF2B5EF4-FFF2-40B4-BE49-F238E27FC236}">
                <a16:creationId xmlns:a16="http://schemas.microsoft.com/office/drawing/2014/main" id="{1EC7522C-9F51-C63C-1362-138A198CA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E65BD-2A04-9A47-8DB5-951B4720CA03}" type="slidenum">
              <a:rPr kumimoji="1" lang="zh-TW" altLang="en-US" smtClean="0"/>
              <a:t>11</a:t>
            </a:fld>
            <a:endParaRPr kumimoji="1" lang="zh-TW" altLang="en-US"/>
          </a:p>
        </p:txBody>
      </p:sp>
      <p:grpSp>
        <p:nvGrpSpPr>
          <p:cNvPr id="23" name="群組 22">
            <a:extLst>
              <a:ext uri="{FF2B5EF4-FFF2-40B4-BE49-F238E27FC236}">
                <a16:creationId xmlns:a16="http://schemas.microsoft.com/office/drawing/2014/main" id="{A040A804-9117-47B0-9F39-5E20269D04E3}"/>
              </a:ext>
            </a:extLst>
          </p:cNvPr>
          <p:cNvGrpSpPr/>
          <p:nvPr/>
        </p:nvGrpSpPr>
        <p:grpSpPr>
          <a:xfrm>
            <a:off x="6284962" y="169446"/>
            <a:ext cx="1620000" cy="540000"/>
            <a:chOff x="1445621" y="191648"/>
            <a:chExt cx="1620000" cy="540000"/>
          </a:xfrm>
          <a:noFill/>
        </p:grpSpPr>
        <p:sp>
          <p:nvSpPr>
            <p:cNvPr id="25" name="圓角矩形 17">
              <a:extLst>
                <a:ext uri="{FF2B5EF4-FFF2-40B4-BE49-F238E27FC236}">
                  <a16:creationId xmlns:a16="http://schemas.microsoft.com/office/drawing/2014/main" id="{8A0831F2-5DEF-416F-8082-4D4BE6EC9B51}"/>
                </a:ext>
              </a:extLst>
            </p:cNvPr>
            <p:cNvSpPr/>
            <p:nvPr/>
          </p:nvSpPr>
          <p:spPr>
            <a:xfrm>
              <a:off x="1445621" y="191648"/>
              <a:ext cx="1620000" cy="540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" name="文字方塊 25">
              <a:extLst>
                <a:ext uri="{FF2B5EF4-FFF2-40B4-BE49-F238E27FC236}">
                  <a16:creationId xmlns:a16="http://schemas.microsoft.com/office/drawing/2014/main" id="{57F4BB79-AF8C-4CD6-87F2-2E6D280C0CFF}"/>
                </a:ext>
              </a:extLst>
            </p:cNvPr>
            <p:cNvSpPr txBox="1"/>
            <p:nvPr/>
          </p:nvSpPr>
          <p:spPr>
            <a:xfrm>
              <a:off x="1445621" y="274418"/>
              <a:ext cx="1620000" cy="369332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dirty="0">
                  <a:solidFill>
                    <a:schemeClr val="bg2">
                      <a:lumMod val="25000"/>
                    </a:schemeClr>
                  </a:solidFill>
                  <a:latin typeface="Times New Roman" panose="02020603050405020304" pitchFamily="18" charset="0"/>
                  <a:ea typeface="Noto Serif TC ExtraBold" panose="02020200000000000000" pitchFamily="18" charset="-128"/>
                  <a:cs typeface="Times New Roman" panose="02020603050405020304" pitchFamily="18" charset="0"/>
                </a:rPr>
                <a:t>分群前後數據</a:t>
              </a:r>
            </a:p>
          </p:txBody>
        </p:sp>
      </p:grpSp>
      <p:grpSp>
        <p:nvGrpSpPr>
          <p:cNvPr id="27" name="群組 26">
            <a:extLst>
              <a:ext uri="{FF2B5EF4-FFF2-40B4-BE49-F238E27FC236}">
                <a16:creationId xmlns:a16="http://schemas.microsoft.com/office/drawing/2014/main" id="{9D466C4C-E520-46FB-9237-9B3C87D06578}"/>
              </a:ext>
            </a:extLst>
          </p:cNvPr>
          <p:cNvGrpSpPr/>
          <p:nvPr/>
        </p:nvGrpSpPr>
        <p:grpSpPr>
          <a:xfrm>
            <a:off x="8415303" y="168164"/>
            <a:ext cx="1620000" cy="540000"/>
            <a:chOff x="1445621" y="191648"/>
            <a:chExt cx="1620000" cy="540000"/>
          </a:xfrm>
          <a:noFill/>
        </p:grpSpPr>
        <p:sp>
          <p:nvSpPr>
            <p:cNvPr id="28" name="圓角矩形 17">
              <a:extLst>
                <a:ext uri="{FF2B5EF4-FFF2-40B4-BE49-F238E27FC236}">
                  <a16:creationId xmlns:a16="http://schemas.microsoft.com/office/drawing/2014/main" id="{895B0028-CB41-41E3-B3DB-C07F0894C870}"/>
                </a:ext>
              </a:extLst>
            </p:cNvPr>
            <p:cNvSpPr/>
            <p:nvPr/>
          </p:nvSpPr>
          <p:spPr>
            <a:xfrm>
              <a:off x="1445621" y="191648"/>
              <a:ext cx="1620000" cy="540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" name="文字方塊 28">
              <a:extLst>
                <a:ext uri="{FF2B5EF4-FFF2-40B4-BE49-F238E27FC236}">
                  <a16:creationId xmlns:a16="http://schemas.microsoft.com/office/drawing/2014/main" id="{D698FF7A-152A-4C03-A59A-C96E020F94FB}"/>
                </a:ext>
              </a:extLst>
            </p:cNvPr>
            <p:cNvSpPr txBox="1"/>
            <p:nvPr/>
          </p:nvSpPr>
          <p:spPr>
            <a:xfrm>
              <a:off x="1445621" y="274418"/>
              <a:ext cx="1620000" cy="369332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dirty="0">
                  <a:solidFill>
                    <a:schemeClr val="bg2">
                      <a:lumMod val="25000"/>
                    </a:schemeClr>
                  </a:solidFill>
                  <a:latin typeface="Times New Roman" panose="02020603050405020304" pitchFamily="18" charset="0"/>
                  <a:ea typeface="Noto Serif TC ExtraBold" panose="02020200000000000000" pitchFamily="18" charset="-128"/>
                  <a:cs typeface="Times New Roman" panose="02020603050405020304" pitchFamily="18" charset="0"/>
                </a:rPr>
                <a:t>累計加總修正</a:t>
              </a:r>
            </a:p>
          </p:txBody>
        </p:sp>
      </p:grpSp>
      <p:pic>
        <p:nvPicPr>
          <p:cNvPr id="7" name="圖片 6">
            <a:extLst>
              <a:ext uri="{FF2B5EF4-FFF2-40B4-BE49-F238E27FC236}">
                <a16:creationId xmlns:a16="http://schemas.microsoft.com/office/drawing/2014/main" id="{706F6D40-6734-4238-AF70-068F214B85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1200" y="1726469"/>
            <a:ext cx="6609600" cy="49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2699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C49D15-40CF-0F05-7437-F6B9F35046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2AB3EC92-499B-FF73-782B-09FBDF67D35D}"/>
              </a:ext>
            </a:extLst>
          </p:cNvPr>
          <p:cNvSpPr/>
          <p:nvPr/>
        </p:nvSpPr>
        <p:spPr>
          <a:xfrm>
            <a:off x="0" y="-18075"/>
            <a:ext cx="12192000" cy="9248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A3B6DE91-B478-23BB-A634-B8C3FE884EF0}"/>
              </a:ext>
            </a:extLst>
          </p:cNvPr>
          <p:cNvSpPr txBox="1"/>
          <p:nvPr/>
        </p:nvSpPr>
        <p:spPr>
          <a:xfrm>
            <a:off x="1652098" y="25349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本次進度</a:t>
            </a:r>
          </a:p>
        </p:txBody>
      </p:sp>
      <p:sp>
        <p:nvSpPr>
          <p:cNvPr id="24" name="圓角矩形 11">
            <a:extLst>
              <a:ext uri="{FF2B5EF4-FFF2-40B4-BE49-F238E27FC236}">
                <a16:creationId xmlns:a16="http://schemas.microsoft.com/office/drawing/2014/main" id="{C31CA2ED-3768-4A1D-91A3-4665005611FF}"/>
              </a:ext>
            </a:extLst>
          </p:cNvPr>
          <p:cNvSpPr/>
          <p:nvPr/>
        </p:nvSpPr>
        <p:spPr>
          <a:xfrm>
            <a:off x="3675354" y="174331"/>
            <a:ext cx="1977099" cy="5400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973582F2-799D-6B5E-659D-0530AAAC0980}"/>
              </a:ext>
            </a:extLst>
          </p:cNvPr>
          <p:cNvGrpSpPr/>
          <p:nvPr/>
        </p:nvGrpSpPr>
        <p:grpSpPr>
          <a:xfrm>
            <a:off x="3675354" y="174331"/>
            <a:ext cx="1950341" cy="540000"/>
            <a:chOff x="3293321" y="169446"/>
            <a:chExt cx="1950341" cy="540000"/>
          </a:xfrm>
        </p:grpSpPr>
        <p:sp>
          <p:nvSpPr>
            <p:cNvPr id="2" name="圓角矩形 1">
              <a:extLst>
                <a:ext uri="{FF2B5EF4-FFF2-40B4-BE49-F238E27FC236}">
                  <a16:creationId xmlns:a16="http://schemas.microsoft.com/office/drawing/2014/main" id="{E0E00CE0-6E54-3BBB-67CB-83D5AAB55692}"/>
                </a:ext>
              </a:extLst>
            </p:cNvPr>
            <p:cNvSpPr/>
            <p:nvPr/>
          </p:nvSpPr>
          <p:spPr>
            <a:xfrm>
              <a:off x="3327137" y="169446"/>
              <a:ext cx="1620000" cy="540000"/>
            </a:xfrm>
            <a:prstGeom prst="roundRect">
              <a:avLst>
                <a:gd name="adj" fmla="val 50000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4" name="群組 13">
              <a:extLst>
                <a:ext uri="{FF2B5EF4-FFF2-40B4-BE49-F238E27FC236}">
                  <a16:creationId xmlns:a16="http://schemas.microsoft.com/office/drawing/2014/main" id="{49DE03A6-36D4-FBEA-6E76-DDCE717F9015}"/>
                </a:ext>
              </a:extLst>
            </p:cNvPr>
            <p:cNvGrpSpPr/>
            <p:nvPr/>
          </p:nvGrpSpPr>
          <p:grpSpPr>
            <a:xfrm>
              <a:off x="3293321" y="169446"/>
              <a:ext cx="1950341" cy="540000"/>
              <a:chOff x="1445621" y="191648"/>
              <a:chExt cx="1950341" cy="540000"/>
            </a:xfrm>
            <a:noFill/>
          </p:grpSpPr>
          <p:sp>
            <p:nvSpPr>
              <p:cNvPr id="15" name="圓角矩形 14">
                <a:extLst>
                  <a:ext uri="{FF2B5EF4-FFF2-40B4-BE49-F238E27FC236}">
                    <a16:creationId xmlns:a16="http://schemas.microsoft.com/office/drawing/2014/main" id="{0474C192-9F93-B9FC-A0B5-579A1151E4FE}"/>
                  </a:ext>
                </a:extLst>
              </p:cNvPr>
              <p:cNvSpPr/>
              <p:nvPr/>
            </p:nvSpPr>
            <p:spPr>
              <a:xfrm>
                <a:off x="1445621" y="191648"/>
                <a:ext cx="1620000" cy="5400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>
                  <a:solidFill>
                    <a:schemeClr val="bg2">
                      <a:lumMod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0936C872-F4DD-6466-26DB-3A8A73C4175E}"/>
                  </a:ext>
                </a:extLst>
              </p:cNvPr>
              <p:cNvSpPr txBox="1"/>
              <p:nvPr/>
            </p:nvSpPr>
            <p:spPr>
              <a:xfrm>
                <a:off x="1497323" y="274418"/>
                <a:ext cx="1898639" cy="3693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TW" altLang="en-US" b="1" dirty="0">
                    <a:solidFill>
                      <a:schemeClr val="bg1"/>
                    </a:solidFill>
                    <a:latin typeface="Times New Roman" panose="02020603050405020304" pitchFamily="18" charset="0"/>
                    <a:ea typeface="Noto Serif TC ExtraBold" panose="02020200000000000000" pitchFamily="18" charset="-128"/>
                    <a:cs typeface="Times New Roman" panose="02020603050405020304" pitchFamily="18" charset="0"/>
                  </a:rPr>
                  <a:t>隨機初始化分群</a:t>
                </a:r>
              </a:p>
            </p:txBody>
          </p:sp>
        </p:grpSp>
      </p:grpSp>
      <p:pic>
        <p:nvPicPr>
          <p:cNvPr id="30" name="圖片 29" descr="一張含有 圖形, 字型, 圓形, 藝術 的圖片&#10;&#10;AI 產生的內容可能不正確。">
            <a:extLst>
              <a:ext uri="{FF2B5EF4-FFF2-40B4-BE49-F238E27FC236}">
                <a16:creationId xmlns:a16="http://schemas.microsoft.com/office/drawing/2014/main" id="{2E26C01F-441B-0940-D188-D0125A4FB3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7662" y="21629"/>
            <a:ext cx="540000" cy="540000"/>
          </a:xfrm>
          <a:prstGeom prst="rect">
            <a:avLst/>
          </a:prstGeom>
        </p:spPr>
      </p:pic>
      <p:pic>
        <p:nvPicPr>
          <p:cNvPr id="52" name="圖片 51" descr="一張含有 圖形, 字型, 圓形, 藝術 的圖片&#10;&#10;AI 產生的內容可能不正確。">
            <a:extLst>
              <a:ext uri="{FF2B5EF4-FFF2-40B4-BE49-F238E27FC236}">
                <a16:creationId xmlns:a16="http://schemas.microsoft.com/office/drawing/2014/main" id="{9BF1420A-D235-391B-A708-33A34944AF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7321" y="258164"/>
            <a:ext cx="540000" cy="540000"/>
          </a:xfrm>
          <a:prstGeom prst="rect">
            <a:avLst/>
          </a:prstGeom>
        </p:spPr>
      </p:pic>
      <p:pic>
        <p:nvPicPr>
          <p:cNvPr id="54" name="圖片 53" descr="一張含有 字型, 符號, 圖形, 美工圖案 的圖片&#10;&#10;AI 產生的內容可能不正確。">
            <a:extLst>
              <a:ext uri="{FF2B5EF4-FFF2-40B4-BE49-F238E27FC236}">
                <a16:creationId xmlns:a16="http://schemas.microsoft.com/office/drawing/2014/main" id="{E2699892-33FE-5C4F-A314-B6EDE92F7E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044" y="78164"/>
            <a:ext cx="720000" cy="720000"/>
          </a:xfrm>
          <a:prstGeom prst="rect">
            <a:avLst/>
          </a:prstGeom>
        </p:spPr>
      </p:pic>
      <p:pic>
        <p:nvPicPr>
          <p:cNvPr id="55" name="圖片 54" descr="一張含有 圖形, 字型, 圓形, 藝術 的圖片&#10;&#10;AI 產生的內容可能不正確。">
            <a:extLst>
              <a:ext uri="{FF2B5EF4-FFF2-40B4-BE49-F238E27FC236}">
                <a16:creationId xmlns:a16="http://schemas.microsoft.com/office/drawing/2014/main" id="{643E0E4F-F8C3-DF4B-D057-425A22CF77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7662" y="513117"/>
            <a:ext cx="360000" cy="360000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16A6BF5C-CF30-49F9-D072-B6BB52DB862A}"/>
              </a:ext>
            </a:extLst>
          </p:cNvPr>
          <p:cNvSpPr txBox="1"/>
          <p:nvPr/>
        </p:nvSpPr>
        <p:spPr>
          <a:xfrm>
            <a:off x="698044" y="1266378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分群後</a:t>
            </a:r>
          </a:p>
        </p:txBody>
      </p:sp>
      <p:sp>
        <p:nvSpPr>
          <p:cNvPr id="10" name="投影片編號版面配置區 9">
            <a:extLst>
              <a:ext uri="{FF2B5EF4-FFF2-40B4-BE49-F238E27FC236}">
                <a16:creationId xmlns:a16="http://schemas.microsoft.com/office/drawing/2014/main" id="{1EC7522C-9F51-C63C-1362-138A198CA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E65BD-2A04-9A47-8DB5-951B4720CA03}" type="slidenum">
              <a:rPr kumimoji="1" lang="zh-TW" altLang="en-US" smtClean="0"/>
              <a:t>12</a:t>
            </a:fld>
            <a:endParaRPr kumimoji="1" lang="zh-TW" altLang="en-US"/>
          </a:p>
        </p:txBody>
      </p:sp>
      <p:grpSp>
        <p:nvGrpSpPr>
          <p:cNvPr id="23" name="群組 22">
            <a:extLst>
              <a:ext uri="{FF2B5EF4-FFF2-40B4-BE49-F238E27FC236}">
                <a16:creationId xmlns:a16="http://schemas.microsoft.com/office/drawing/2014/main" id="{A040A804-9117-47B0-9F39-5E20269D04E3}"/>
              </a:ext>
            </a:extLst>
          </p:cNvPr>
          <p:cNvGrpSpPr/>
          <p:nvPr/>
        </p:nvGrpSpPr>
        <p:grpSpPr>
          <a:xfrm>
            <a:off x="6284962" y="169446"/>
            <a:ext cx="1620000" cy="540000"/>
            <a:chOff x="1445621" y="191648"/>
            <a:chExt cx="1620000" cy="540000"/>
          </a:xfrm>
          <a:noFill/>
        </p:grpSpPr>
        <p:sp>
          <p:nvSpPr>
            <p:cNvPr id="25" name="圓角矩形 17">
              <a:extLst>
                <a:ext uri="{FF2B5EF4-FFF2-40B4-BE49-F238E27FC236}">
                  <a16:creationId xmlns:a16="http://schemas.microsoft.com/office/drawing/2014/main" id="{8A0831F2-5DEF-416F-8082-4D4BE6EC9B51}"/>
                </a:ext>
              </a:extLst>
            </p:cNvPr>
            <p:cNvSpPr/>
            <p:nvPr/>
          </p:nvSpPr>
          <p:spPr>
            <a:xfrm>
              <a:off x="1445621" y="191648"/>
              <a:ext cx="1620000" cy="540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" name="文字方塊 25">
              <a:extLst>
                <a:ext uri="{FF2B5EF4-FFF2-40B4-BE49-F238E27FC236}">
                  <a16:creationId xmlns:a16="http://schemas.microsoft.com/office/drawing/2014/main" id="{57F4BB79-AF8C-4CD6-87F2-2E6D280C0CFF}"/>
                </a:ext>
              </a:extLst>
            </p:cNvPr>
            <p:cNvSpPr txBox="1"/>
            <p:nvPr/>
          </p:nvSpPr>
          <p:spPr>
            <a:xfrm>
              <a:off x="1445621" y="274418"/>
              <a:ext cx="1620000" cy="369332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dirty="0">
                  <a:solidFill>
                    <a:schemeClr val="bg2">
                      <a:lumMod val="25000"/>
                    </a:schemeClr>
                  </a:solidFill>
                  <a:latin typeface="Times New Roman" panose="02020603050405020304" pitchFamily="18" charset="0"/>
                  <a:ea typeface="Noto Serif TC ExtraBold" panose="02020200000000000000" pitchFamily="18" charset="-128"/>
                  <a:cs typeface="Times New Roman" panose="02020603050405020304" pitchFamily="18" charset="0"/>
                </a:rPr>
                <a:t>分群前後數據</a:t>
              </a:r>
            </a:p>
          </p:txBody>
        </p:sp>
      </p:grpSp>
      <p:grpSp>
        <p:nvGrpSpPr>
          <p:cNvPr id="27" name="群組 26">
            <a:extLst>
              <a:ext uri="{FF2B5EF4-FFF2-40B4-BE49-F238E27FC236}">
                <a16:creationId xmlns:a16="http://schemas.microsoft.com/office/drawing/2014/main" id="{9D466C4C-E520-46FB-9237-9B3C87D06578}"/>
              </a:ext>
            </a:extLst>
          </p:cNvPr>
          <p:cNvGrpSpPr/>
          <p:nvPr/>
        </p:nvGrpSpPr>
        <p:grpSpPr>
          <a:xfrm>
            <a:off x="8415303" y="168164"/>
            <a:ext cx="1620000" cy="540000"/>
            <a:chOff x="1445621" y="191648"/>
            <a:chExt cx="1620000" cy="540000"/>
          </a:xfrm>
          <a:noFill/>
        </p:grpSpPr>
        <p:sp>
          <p:nvSpPr>
            <p:cNvPr id="28" name="圓角矩形 17">
              <a:extLst>
                <a:ext uri="{FF2B5EF4-FFF2-40B4-BE49-F238E27FC236}">
                  <a16:creationId xmlns:a16="http://schemas.microsoft.com/office/drawing/2014/main" id="{895B0028-CB41-41E3-B3DB-C07F0894C870}"/>
                </a:ext>
              </a:extLst>
            </p:cNvPr>
            <p:cNvSpPr/>
            <p:nvPr/>
          </p:nvSpPr>
          <p:spPr>
            <a:xfrm>
              <a:off x="1445621" y="191648"/>
              <a:ext cx="1620000" cy="540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" name="文字方塊 28">
              <a:extLst>
                <a:ext uri="{FF2B5EF4-FFF2-40B4-BE49-F238E27FC236}">
                  <a16:creationId xmlns:a16="http://schemas.microsoft.com/office/drawing/2014/main" id="{D698FF7A-152A-4C03-A59A-C96E020F94FB}"/>
                </a:ext>
              </a:extLst>
            </p:cNvPr>
            <p:cNvSpPr txBox="1"/>
            <p:nvPr/>
          </p:nvSpPr>
          <p:spPr>
            <a:xfrm>
              <a:off x="1445621" y="274418"/>
              <a:ext cx="1620000" cy="369332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dirty="0">
                  <a:solidFill>
                    <a:schemeClr val="bg2">
                      <a:lumMod val="25000"/>
                    </a:schemeClr>
                  </a:solidFill>
                  <a:latin typeface="Times New Roman" panose="02020603050405020304" pitchFamily="18" charset="0"/>
                  <a:ea typeface="Noto Serif TC ExtraBold" panose="02020200000000000000" pitchFamily="18" charset="-128"/>
                  <a:cs typeface="Times New Roman" panose="02020603050405020304" pitchFamily="18" charset="0"/>
                </a:rPr>
                <a:t>累計加總修正</a:t>
              </a:r>
            </a:p>
          </p:txBody>
        </p:sp>
      </p:grpSp>
      <p:pic>
        <p:nvPicPr>
          <p:cNvPr id="6" name="圖片 5">
            <a:extLst>
              <a:ext uri="{FF2B5EF4-FFF2-40B4-BE49-F238E27FC236}">
                <a16:creationId xmlns:a16="http://schemas.microsoft.com/office/drawing/2014/main" id="{69CBAA0F-2876-4B14-B63A-F890556C4D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6361" y="1497210"/>
            <a:ext cx="6919278" cy="4942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9970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C49D15-40CF-0F05-7437-F6B9F35046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2AB3EC92-499B-FF73-782B-09FBDF67D35D}"/>
              </a:ext>
            </a:extLst>
          </p:cNvPr>
          <p:cNvSpPr/>
          <p:nvPr/>
        </p:nvSpPr>
        <p:spPr>
          <a:xfrm>
            <a:off x="0" y="-18075"/>
            <a:ext cx="12192000" cy="9248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A3B6DE91-B478-23BB-A634-B8C3FE884EF0}"/>
              </a:ext>
            </a:extLst>
          </p:cNvPr>
          <p:cNvSpPr txBox="1"/>
          <p:nvPr/>
        </p:nvSpPr>
        <p:spPr>
          <a:xfrm>
            <a:off x="1652098" y="25349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本次進度</a:t>
            </a:r>
          </a:p>
        </p:txBody>
      </p:sp>
      <p:sp>
        <p:nvSpPr>
          <p:cNvPr id="24" name="圓角矩形 11">
            <a:extLst>
              <a:ext uri="{FF2B5EF4-FFF2-40B4-BE49-F238E27FC236}">
                <a16:creationId xmlns:a16="http://schemas.microsoft.com/office/drawing/2014/main" id="{C31CA2ED-3768-4A1D-91A3-4665005611FF}"/>
              </a:ext>
            </a:extLst>
          </p:cNvPr>
          <p:cNvSpPr/>
          <p:nvPr/>
        </p:nvSpPr>
        <p:spPr>
          <a:xfrm>
            <a:off x="3675354" y="174331"/>
            <a:ext cx="1977099" cy="5400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973582F2-799D-6B5E-659D-0530AAAC0980}"/>
              </a:ext>
            </a:extLst>
          </p:cNvPr>
          <p:cNvGrpSpPr/>
          <p:nvPr/>
        </p:nvGrpSpPr>
        <p:grpSpPr>
          <a:xfrm>
            <a:off x="3675354" y="174331"/>
            <a:ext cx="1950341" cy="540000"/>
            <a:chOff x="3293321" y="169446"/>
            <a:chExt cx="1950341" cy="540000"/>
          </a:xfrm>
        </p:grpSpPr>
        <p:sp>
          <p:nvSpPr>
            <p:cNvPr id="2" name="圓角矩形 1">
              <a:extLst>
                <a:ext uri="{FF2B5EF4-FFF2-40B4-BE49-F238E27FC236}">
                  <a16:creationId xmlns:a16="http://schemas.microsoft.com/office/drawing/2014/main" id="{E0E00CE0-6E54-3BBB-67CB-83D5AAB55692}"/>
                </a:ext>
              </a:extLst>
            </p:cNvPr>
            <p:cNvSpPr/>
            <p:nvPr/>
          </p:nvSpPr>
          <p:spPr>
            <a:xfrm>
              <a:off x="3327137" y="169446"/>
              <a:ext cx="1620000" cy="540000"/>
            </a:xfrm>
            <a:prstGeom prst="roundRect">
              <a:avLst>
                <a:gd name="adj" fmla="val 50000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4" name="群組 13">
              <a:extLst>
                <a:ext uri="{FF2B5EF4-FFF2-40B4-BE49-F238E27FC236}">
                  <a16:creationId xmlns:a16="http://schemas.microsoft.com/office/drawing/2014/main" id="{49DE03A6-36D4-FBEA-6E76-DDCE717F9015}"/>
                </a:ext>
              </a:extLst>
            </p:cNvPr>
            <p:cNvGrpSpPr/>
            <p:nvPr/>
          </p:nvGrpSpPr>
          <p:grpSpPr>
            <a:xfrm>
              <a:off x="3293321" y="169446"/>
              <a:ext cx="1950341" cy="540000"/>
              <a:chOff x="1445621" y="191648"/>
              <a:chExt cx="1950341" cy="540000"/>
            </a:xfrm>
            <a:noFill/>
          </p:grpSpPr>
          <p:sp>
            <p:nvSpPr>
              <p:cNvPr id="15" name="圓角矩形 14">
                <a:extLst>
                  <a:ext uri="{FF2B5EF4-FFF2-40B4-BE49-F238E27FC236}">
                    <a16:creationId xmlns:a16="http://schemas.microsoft.com/office/drawing/2014/main" id="{0474C192-9F93-B9FC-A0B5-579A1151E4FE}"/>
                  </a:ext>
                </a:extLst>
              </p:cNvPr>
              <p:cNvSpPr/>
              <p:nvPr/>
            </p:nvSpPr>
            <p:spPr>
              <a:xfrm>
                <a:off x="1445621" y="191648"/>
                <a:ext cx="1620000" cy="5400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>
                  <a:solidFill>
                    <a:schemeClr val="bg2">
                      <a:lumMod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0936C872-F4DD-6466-26DB-3A8A73C4175E}"/>
                  </a:ext>
                </a:extLst>
              </p:cNvPr>
              <p:cNvSpPr txBox="1"/>
              <p:nvPr/>
            </p:nvSpPr>
            <p:spPr>
              <a:xfrm>
                <a:off x="1497323" y="274418"/>
                <a:ext cx="1898639" cy="3693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TW" altLang="en-US" b="1" dirty="0">
                    <a:solidFill>
                      <a:schemeClr val="bg1"/>
                    </a:solidFill>
                    <a:latin typeface="Times New Roman" panose="02020603050405020304" pitchFamily="18" charset="0"/>
                    <a:ea typeface="Noto Serif TC ExtraBold" panose="02020200000000000000" pitchFamily="18" charset="-128"/>
                    <a:cs typeface="Times New Roman" panose="02020603050405020304" pitchFamily="18" charset="0"/>
                  </a:rPr>
                  <a:t>隨機初始化分群</a:t>
                </a:r>
              </a:p>
            </p:txBody>
          </p:sp>
        </p:grpSp>
      </p:grpSp>
      <p:pic>
        <p:nvPicPr>
          <p:cNvPr id="30" name="圖片 29" descr="一張含有 圖形, 字型, 圓形, 藝術 的圖片&#10;&#10;AI 產生的內容可能不正確。">
            <a:extLst>
              <a:ext uri="{FF2B5EF4-FFF2-40B4-BE49-F238E27FC236}">
                <a16:creationId xmlns:a16="http://schemas.microsoft.com/office/drawing/2014/main" id="{2E26C01F-441B-0940-D188-D0125A4FB3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7662" y="21629"/>
            <a:ext cx="540000" cy="540000"/>
          </a:xfrm>
          <a:prstGeom prst="rect">
            <a:avLst/>
          </a:prstGeom>
        </p:spPr>
      </p:pic>
      <p:pic>
        <p:nvPicPr>
          <p:cNvPr id="52" name="圖片 51" descr="一張含有 圖形, 字型, 圓形, 藝術 的圖片&#10;&#10;AI 產生的內容可能不正確。">
            <a:extLst>
              <a:ext uri="{FF2B5EF4-FFF2-40B4-BE49-F238E27FC236}">
                <a16:creationId xmlns:a16="http://schemas.microsoft.com/office/drawing/2014/main" id="{9BF1420A-D235-391B-A708-33A34944AF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7321" y="258164"/>
            <a:ext cx="540000" cy="540000"/>
          </a:xfrm>
          <a:prstGeom prst="rect">
            <a:avLst/>
          </a:prstGeom>
        </p:spPr>
      </p:pic>
      <p:pic>
        <p:nvPicPr>
          <p:cNvPr id="54" name="圖片 53" descr="一張含有 字型, 符號, 圖形, 美工圖案 的圖片&#10;&#10;AI 產生的內容可能不正確。">
            <a:extLst>
              <a:ext uri="{FF2B5EF4-FFF2-40B4-BE49-F238E27FC236}">
                <a16:creationId xmlns:a16="http://schemas.microsoft.com/office/drawing/2014/main" id="{E2699892-33FE-5C4F-A314-B6EDE92F7E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044" y="78164"/>
            <a:ext cx="720000" cy="720000"/>
          </a:xfrm>
          <a:prstGeom prst="rect">
            <a:avLst/>
          </a:prstGeom>
        </p:spPr>
      </p:pic>
      <p:pic>
        <p:nvPicPr>
          <p:cNvPr id="55" name="圖片 54" descr="一張含有 圖形, 字型, 圓形, 藝術 的圖片&#10;&#10;AI 產生的內容可能不正確。">
            <a:extLst>
              <a:ext uri="{FF2B5EF4-FFF2-40B4-BE49-F238E27FC236}">
                <a16:creationId xmlns:a16="http://schemas.microsoft.com/office/drawing/2014/main" id="{643E0E4F-F8C3-DF4B-D057-425A22CF77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7662" y="513117"/>
            <a:ext cx="360000" cy="360000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16A6BF5C-CF30-49F9-D072-B6BB52DB862A}"/>
              </a:ext>
            </a:extLst>
          </p:cNvPr>
          <p:cNvSpPr txBox="1"/>
          <p:nvPr/>
        </p:nvSpPr>
        <p:spPr>
          <a:xfrm>
            <a:off x="698044" y="1266378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分群後</a:t>
            </a:r>
          </a:p>
        </p:txBody>
      </p:sp>
      <p:sp>
        <p:nvSpPr>
          <p:cNvPr id="10" name="投影片編號版面配置區 9">
            <a:extLst>
              <a:ext uri="{FF2B5EF4-FFF2-40B4-BE49-F238E27FC236}">
                <a16:creationId xmlns:a16="http://schemas.microsoft.com/office/drawing/2014/main" id="{1EC7522C-9F51-C63C-1362-138A198CA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E65BD-2A04-9A47-8DB5-951B4720CA03}" type="slidenum">
              <a:rPr kumimoji="1" lang="zh-TW" altLang="en-US" smtClean="0"/>
              <a:t>13</a:t>
            </a:fld>
            <a:endParaRPr kumimoji="1" lang="zh-TW" altLang="en-US"/>
          </a:p>
        </p:txBody>
      </p:sp>
      <p:grpSp>
        <p:nvGrpSpPr>
          <p:cNvPr id="23" name="群組 22">
            <a:extLst>
              <a:ext uri="{FF2B5EF4-FFF2-40B4-BE49-F238E27FC236}">
                <a16:creationId xmlns:a16="http://schemas.microsoft.com/office/drawing/2014/main" id="{A040A804-9117-47B0-9F39-5E20269D04E3}"/>
              </a:ext>
            </a:extLst>
          </p:cNvPr>
          <p:cNvGrpSpPr/>
          <p:nvPr/>
        </p:nvGrpSpPr>
        <p:grpSpPr>
          <a:xfrm>
            <a:off x="6284962" y="169446"/>
            <a:ext cx="1620000" cy="540000"/>
            <a:chOff x="1445621" y="191648"/>
            <a:chExt cx="1620000" cy="540000"/>
          </a:xfrm>
          <a:noFill/>
        </p:grpSpPr>
        <p:sp>
          <p:nvSpPr>
            <p:cNvPr id="25" name="圓角矩形 17">
              <a:extLst>
                <a:ext uri="{FF2B5EF4-FFF2-40B4-BE49-F238E27FC236}">
                  <a16:creationId xmlns:a16="http://schemas.microsoft.com/office/drawing/2014/main" id="{8A0831F2-5DEF-416F-8082-4D4BE6EC9B51}"/>
                </a:ext>
              </a:extLst>
            </p:cNvPr>
            <p:cNvSpPr/>
            <p:nvPr/>
          </p:nvSpPr>
          <p:spPr>
            <a:xfrm>
              <a:off x="1445621" y="191648"/>
              <a:ext cx="1620000" cy="540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" name="文字方塊 25">
              <a:extLst>
                <a:ext uri="{FF2B5EF4-FFF2-40B4-BE49-F238E27FC236}">
                  <a16:creationId xmlns:a16="http://schemas.microsoft.com/office/drawing/2014/main" id="{57F4BB79-AF8C-4CD6-87F2-2E6D280C0CFF}"/>
                </a:ext>
              </a:extLst>
            </p:cNvPr>
            <p:cNvSpPr txBox="1"/>
            <p:nvPr/>
          </p:nvSpPr>
          <p:spPr>
            <a:xfrm>
              <a:off x="1445621" y="274418"/>
              <a:ext cx="1620000" cy="369332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dirty="0">
                  <a:solidFill>
                    <a:schemeClr val="bg2">
                      <a:lumMod val="25000"/>
                    </a:schemeClr>
                  </a:solidFill>
                  <a:latin typeface="Times New Roman" panose="02020603050405020304" pitchFamily="18" charset="0"/>
                  <a:ea typeface="Noto Serif TC ExtraBold" panose="02020200000000000000" pitchFamily="18" charset="-128"/>
                  <a:cs typeface="Times New Roman" panose="02020603050405020304" pitchFamily="18" charset="0"/>
                </a:rPr>
                <a:t>分群前後數據</a:t>
              </a:r>
            </a:p>
          </p:txBody>
        </p:sp>
      </p:grpSp>
      <p:grpSp>
        <p:nvGrpSpPr>
          <p:cNvPr id="27" name="群組 26">
            <a:extLst>
              <a:ext uri="{FF2B5EF4-FFF2-40B4-BE49-F238E27FC236}">
                <a16:creationId xmlns:a16="http://schemas.microsoft.com/office/drawing/2014/main" id="{9D466C4C-E520-46FB-9237-9B3C87D06578}"/>
              </a:ext>
            </a:extLst>
          </p:cNvPr>
          <p:cNvGrpSpPr/>
          <p:nvPr/>
        </p:nvGrpSpPr>
        <p:grpSpPr>
          <a:xfrm>
            <a:off x="8415303" y="168164"/>
            <a:ext cx="1620000" cy="540000"/>
            <a:chOff x="1445621" y="191648"/>
            <a:chExt cx="1620000" cy="540000"/>
          </a:xfrm>
          <a:noFill/>
        </p:grpSpPr>
        <p:sp>
          <p:nvSpPr>
            <p:cNvPr id="28" name="圓角矩形 17">
              <a:extLst>
                <a:ext uri="{FF2B5EF4-FFF2-40B4-BE49-F238E27FC236}">
                  <a16:creationId xmlns:a16="http://schemas.microsoft.com/office/drawing/2014/main" id="{895B0028-CB41-41E3-B3DB-C07F0894C870}"/>
                </a:ext>
              </a:extLst>
            </p:cNvPr>
            <p:cNvSpPr/>
            <p:nvPr/>
          </p:nvSpPr>
          <p:spPr>
            <a:xfrm>
              <a:off x="1445621" y="191648"/>
              <a:ext cx="1620000" cy="540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" name="文字方塊 28">
              <a:extLst>
                <a:ext uri="{FF2B5EF4-FFF2-40B4-BE49-F238E27FC236}">
                  <a16:creationId xmlns:a16="http://schemas.microsoft.com/office/drawing/2014/main" id="{D698FF7A-152A-4C03-A59A-C96E020F94FB}"/>
                </a:ext>
              </a:extLst>
            </p:cNvPr>
            <p:cNvSpPr txBox="1"/>
            <p:nvPr/>
          </p:nvSpPr>
          <p:spPr>
            <a:xfrm>
              <a:off x="1445621" y="274418"/>
              <a:ext cx="1620000" cy="369332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dirty="0">
                  <a:solidFill>
                    <a:schemeClr val="bg2">
                      <a:lumMod val="25000"/>
                    </a:schemeClr>
                  </a:solidFill>
                  <a:latin typeface="Times New Roman" panose="02020603050405020304" pitchFamily="18" charset="0"/>
                  <a:ea typeface="Noto Serif TC ExtraBold" panose="02020200000000000000" pitchFamily="18" charset="-128"/>
                  <a:cs typeface="Times New Roman" panose="02020603050405020304" pitchFamily="18" charset="0"/>
                </a:rPr>
                <a:t>累計加總修正</a:t>
              </a:r>
            </a:p>
          </p:txBody>
        </p:sp>
      </p:grpSp>
      <p:pic>
        <p:nvPicPr>
          <p:cNvPr id="7" name="圖片 6">
            <a:extLst>
              <a:ext uri="{FF2B5EF4-FFF2-40B4-BE49-F238E27FC236}">
                <a16:creationId xmlns:a16="http://schemas.microsoft.com/office/drawing/2014/main" id="{59946B9A-B81D-4A89-A429-7B6BB693FD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5002" y="1497210"/>
            <a:ext cx="6919920" cy="494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9054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C49D15-40CF-0F05-7437-F6B9F35046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2AB3EC92-499B-FF73-782B-09FBDF67D35D}"/>
              </a:ext>
            </a:extLst>
          </p:cNvPr>
          <p:cNvSpPr/>
          <p:nvPr/>
        </p:nvSpPr>
        <p:spPr>
          <a:xfrm>
            <a:off x="0" y="-18075"/>
            <a:ext cx="12192000" cy="9248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A3B6DE91-B478-23BB-A634-B8C3FE884EF0}"/>
              </a:ext>
            </a:extLst>
          </p:cNvPr>
          <p:cNvSpPr txBox="1"/>
          <p:nvPr/>
        </p:nvSpPr>
        <p:spPr>
          <a:xfrm>
            <a:off x="1652098" y="25349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本次進度</a:t>
            </a:r>
          </a:p>
        </p:txBody>
      </p:sp>
      <p:sp>
        <p:nvSpPr>
          <p:cNvPr id="24" name="圓角矩形 11">
            <a:extLst>
              <a:ext uri="{FF2B5EF4-FFF2-40B4-BE49-F238E27FC236}">
                <a16:creationId xmlns:a16="http://schemas.microsoft.com/office/drawing/2014/main" id="{C31CA2ED-3768-4A1D-91A3-4665005611FF}"/>
              </a:ext>
            </a:extLst>
          </p:cNvPr>
          <p:cNvSpPr/>
          <p:nvPr/>
        </p:nvSpPr>
        <p:spPr>
          <a:xfrm>
            <a:off x="3675354" y="174331"/>
            <a:ext cx="1977099" cy="5400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973582F2-799D-6B5E-659D-0530AAAC0980}"/>
              </a:ext>
            </a:extLst>
          </p:cNvPr>
          <p:cNvGrpSpPr/>
          <p:nvPr/>
        </p:nvGrpSpPr>
        <p:grpSpPr>
          <a:xfrm>
            <a:off x="3675354" y="174331"/>
            <a:ext cx="1950341" cy="540000"/>
            <a:chOff x="3293321" y="169446"/>
            <a:chExt cx="1950341" cy="540000"/>
          </a:xfrm>
        </p:grpSpPr>
        <p:sp>
          <p:nvSpPr>
            <p:cNvPr id="2" name="圓角矩形 1">
              <a:extLst>
                <a:ext uri="{FF2B5EF4-FFF2-40B4-BE49-F238E27FC236}">
                  <a16:creationId xmlns:a16="http://schemas.microsoft.com/office/drawing/2014/main" id="{E0E00CE0-6E54-3BBB-67CB-83D5AAB55692}"/>
                </a:ext>
              </a:extLst>
            </p:cNvPr>
            <p:cNvSpPr/>
            <p:nvPr/>
          </p:nvSpPr>
          <p:spPr>
            <a:xfrm>
              <a:off x="3327137" y="169446"/>
              <a:ext cx="1620000" cy="540000"/>
            </a:xfrm>
            <a:prstGeom prst="roundRect">
              <a:avLst>
                <a:gd name="adj" fmla="val 50000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4" name="群組 13">
              <a:extLst>
                <a:ext uri="{FF2B5EF4-FFF2-40B4-BE49-F238E27FC236}">
                  <a16:creationId xmlns:a16="http://schemas.microsoft.com/office/drawing/2014/main" id="{49DE03A6-36D4-FBEA-6E76-DDCE717F9015}"/>
                </a:ext>
              </a:extLst>
            </p:cNvPr>
            <p:cNvGrpSpPr/>
            <p:nvPr/>
          </p:nvGrpSpPr>
          <p:grpSpPr>
            <a:xfrm>
              <a:off x="3293321" y="169446"/>
              <a:ext cx="1950341" cy="540000"/>
              <a:chOff x="1445621" y="191648"/>
              <a:chExt cx="1950341" cy="540000"/>
            </a:xfrm>
            <a:noFill/>
          </p:grpSpPr>
          <p:sp>
            <p:nvSpPr>
              <p:cNvPr id="15" name="圓角矩形 14">
                <a:extLst>
                  <a:ext uri="{FF2B5EF4-FFF2-40B4-BE49-F238E27FC236}">
                    <a16:creationId xmlns:a16="http://schemas.microsoft.com/office/drawing/2014/main" id="{0474C192-9F93-B9FC-A0B5-579A1151E4FE}"/>
                  </a:ext>
                </a:extLst>
              </p:cNvPr>
              <p:cNvSpPr/>
              <p:nvPr/>
            </p:nvSpPr>
            <p:spPr>
              <a:xfrm>
                <a:off x="1445621" y="191648"/>
                <a:ext cx="1620000" cy="5400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>
                  <a:solidFill>
                    <a:schemeClr val="bg2">
                      <a:lumMod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0936C872-F4DD-6466-26DB-3A8A73C4175E}"/>
                  </a:ext>
                </a:extLst>
              </p:cNvPr>
              <p:cNvSpPr txBox="1"/>
              <p:nvPr/>
            </p:nvSpPr>
            <p:spPr>
              <a:xfrm>
                <a:off x="1497323" y="274418"/>
                <a:ext cx="1898639" cy="3693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TW" altLang="en-US" b="1" dirty="0">
                    <a:solidFill>
                      <a:schemeClr val="bg1"/>
                    </a:solidFill>
                    <a:latin typeface="Times New Roman" panose="02020603050405020304" pitchFamily="18" charset="0"/>
                    <a:ea typeface="Noto Serif TC ExtraBold" panose="02020200000000000000" pitchFamily="18" charset="-128"/>
                    <a:cs typeface="Times New Roman" panose="02020603050405020304" pitchFamily="18" charset="0"/>
                  </a:rPr>
                  <a:t>隨機初始化分群</a:t>
                </a:r>
              </a:p>
            </p:txBody>
          </p:sp>
        </p:grpSp>
      </p:grpSp>
      <p:pic>
        <p:nvPicPr>
          <p:cNvPr id="30" name="圖片 29" descr="一張含有 圖形, 字型, 圓形, 藝術 的圖片&#10;&#10;AI 產生的內容可能不正確。">
            <a:extLst>
              <a:ext uri="{FF2B5EF4-FFF2-40B4-BE49-F238E27FC236}">
                <a16:creationId xmlns:a16="http://schemas.microsoft.com/office/drawing/2014/main" id="{2E26C01F-441B-0940-D188-D0125A4FB3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7662" y="21629"/>
            <a:ext cx="540000" cy="540000"/>
          </a:xfrm>
          <a:prstGeom prst="rect">
            <a:avLst/>
          </a:prstGeom>
        </p:spPr>
      </p:pic>
      <p:pic>
        <p:nvPicPr>
          <p:cNvPr id="52" name="圖片 51" descr="一張含有 圖形, 字型, 圓形, 藝術 的圖片&#10;&#10;AI 產生的內容可能不正確。">
            <a:extLst>
              <a:ext uri="{FF2B5EF4-FFF2-40B4-BE49-F238E27FC236}">
                <a16:creationId xmlns:a16="http://schemas.microsoft.com/office/drawing/2014/main" id="{9BF1420A-D235-391B-A708-33A34944AF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7321" y="258164"/>
            <a:ext cx="540000" cy="540000"/>
          </a:xfrm>
          <a:prstGeom prst="rect">
            <a:avLst/>
          </a:prstGeom>
        </p:spPr>
      </p:pic>
      <p:pic>
        <p:nvPicPr>
          <p:cNvPr id="54" name="圖片 53" descr="一張含有 字型, 符號, 圖形, 美工圖案 的圖片&#10;&#10;AI 產生的內容可能不正確。">
            <a:extLst>
              <a:ext uri="{FF2B5EF4-FFF2-40B4-BE49-F238E27FC236}">
                <a16:creationId xmlns:a16="http://schemas.microsoft.com/office/drawing/2014/main" id="{E2699892-33FE-5C4F-A314-B6EDE92F7E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044" y="78164"/>
            <a:ext cx="720000" cy="720000"/>
          </a:xfrm>
          <a:prstGeom prst="rect">
            <a:avLst/>
          </a:prstGeom>
        </p:spPr>
      </p:pic>
      <p:pic>
        <p:nvPicPr>
          <p:cNvPr id="55" name="圖片 54" descr="一張含有 圖形, 字型, 圓形, 藝術 的圖片&#10;&#10;AI 產生的內容可能不正確。">
            <a:extLst>
              <a:ext uri="{FF2B5EF4-FFF2-40B4-BE49-F238E27FC236}">
                <a16:creationId xmlns:a16="http://schemas.microsoft.com/office/drawing/2014/main" id="{643E0E4F-F8C3-DF4B-D057-425A22CF77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7662" y="513117"/>
            <a:ext cx="360000" cy="360000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16A6BF5C-CF30-49F9-D072-B6BB52DB862A}"/>
              </a:ext>
            </a:extLst>
          </p:cNvPr>
          <p:cNvSpPr txBox="1"/>
          <p:nvPr/>
        </p:nvSpPr>
        <p:spPr>
          <a:xfrm>
            <a:off x="698044" y="1266378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分群後</a:t>
            </a:r>
          </a:p>
        </p:txBody>
      </p:sp>
      <p:sp>
        <p:nvSpPr>
          <p:cNvPr id="10" name="投影片編號版面配置區 9">
            <a:extLst>
              <a:ext uri="{FF2B5EF4-FFF2-40B4-BE49-F238E27FC236}">
                <a16:creationId xmlns:a16="http://schemas.microsoft.com/office/drawing/2014/main" id="{1EC7522C-9F51-C63C-1362-138A198CA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E65BD-2A04-9A47-8DB5-951B4720CA03}" type="slidenum">
              <a:rPr kumimoji="1" lang="zh-TW" altLang="en-US" smtClean="0"/>
              <a:t>14</a:t>
            </a:fld>
            <a:endParaRPr kumimoji="1" lang="zh-TW" altLang="en-US"/>
          </a:p>
        </p:txBody>
      </p:sp>
      <p:grpSp>
        <p:nvGrpSpPr>
          <p:cNvPr id="23" name="群組 22">
            <a:extLst>
              <a:ext uri="{FF2B5EF4-FFF2-40B4-BE49-F238E27FC236}">
                <a16:creationId xmlns:a16="http://schemas.microsoft.com/office/drawing/2014/main" id="{A040A804-9117-47B0-9F39-5E20269D04E3}"/>
              </a:ext>
            </a:extLst>
          </p:cNvPr>
          <p:cNvGrpSpPr/>
          <p:nvPr/>
        </p:nvGrpSpPr>
        <p:grpSpPr>
          <a:xfrm>
            <a:off x="6284962" y="169446"/>
            <a:ext cx="1620000" cy="540000"/>
            <a:chOff x="1445621" y="191648"/>
            <a:chExt cx="1620000" cy="540000"/>
          </a:xfrm>
          <a:noFill/>
        </p:grpSpPr>
        <p:sp>
          <p:nvSpPr>
            <p:cNvPr id="25" name="圓角矩形 17">
              <a:extLst>
                <a:ext uri="{FF2B5EF4-FFF2-40B4-BE49-F238E27FC236}">
                  <a16:creationId xmlns:a16="http://schemas.microsoft.com/office/drawing/2014/main" id="{8A0831F2-5DEF-416F-8082-4D4BE6EC9B51}"/>
                </a:ext>
              </a:extLst>
            </p:cNvPr>
            <p:cNvSpPr/>
            <p:nvPr/>
          </p:nvSpPr>
          <p:spPr>
            <a:xfrm>
              <a:off x="1445621" y="191648"/>
              <a:ext cx="1620000" cy="540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" name="文字方塊 25">
              <a:extLst>
                <a:ext uri="{FF2B5EF4-FFF2-40B4-BE49-F238E27FC236}">
                  <a16:creationId xmlns:a16="http://schemas.microsoft.com/office/drawing/2014/main" id="{57F4BB79-AF8C-4CD6-87F2-2E6D280C0CFF}"/>
                </a:ext>
              </a:extLst>
            </p:cNvPr>
            <p:cNvSpPr txBox="1"/>
            <p:nvPr/>
          </p:nvSpPr>
          <p:spPr>
            <a:xfrm>
              <a:off x="1445621" y="274418"/>
              <a:ext cx="1620000" cy="369332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dirty="0">
                  <a:solidFill>
                    <a:schemeClr val="bg2">
                      <a:lumMod val="25000"/>
                    </a:schemeClr>
                  </a:solidFill>
                  <a:latin typeface="Times New Roman" panose="02020603050405020304" pitchFamily="18" charset="0"/>
                  <a:ea typeface="Noto Serif TC ExtraBold" panose="02020200000000000000" pitchFamily="18" charset="-128"/>
                  <a:cs typeface="Times New Roman" panose="02020603050405020304" pitchFamily="18" charset="0"/>
                </a:rPr>
                <a:t>分群前後數據</a:t>
              </a:r>
            </a:p>
          </p:txBody>
        </p:sp>
      </p:grpSp>
      <p:grpSp>
        <p:nvGrpSpPr>
          <p:cNvPr id="27" name="群組 26">
            <a:extLst>
              <a:ext uri="{FF2B5EF4-FFF2-40B4-BE49-F238E27FC236}">
                <a16:creationId xmlns:a16="http://schemas.microsoft.com/office/drawing/2014/main" id="{9D466C4C-E520-46FB-9237-9B3C87D06578}"/>
              </a:ext>
            </a:extLst>
          </p:cNvPr>
          <p:cNvGrpSpPr/>
          <p:nvPr/>
        </p:nvGrpSpPr>
        <p:grpSpPr>
          <a:xfrm>
            <a:off x="8415303" y="168164"/>
            <a:ext cx="1620000" cy="540000"/>
            <a:chOff x="1445621" y="191648"/>
            <a:chExt cx="1620000" cy="540000"/>
          </a:xfrm>
          <a:noFill/>
        </p:grpSpPr>
        <p:sp>
          <p:nvSpPr>
            <p:cNvPr id="28" name="圓角矩形 17">
              <a:extLst>
                <a:ext uri="{FF2B5EF4-FFF2-40B4-BE49-F238E27FC236}">
                  <a16:creationId xmlns:a16="http://schemas.microsoft.com/office/drawing/2014/main" id="{895B0028-CB41-41E3-B3DB-C07F0894C870}"/>
                </a:ext>
              </a:extLst>
            </p:cNvPr>
            <p:cNvSpPr/>
            <p:nvPr/>
          </p:nvSpPr>
          <p:spPr>
            <a:xfrm>
              <a:off x="1445621" y="191648"/>
              <a:ext cx="1620000" cy="540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" name="文字方塊 28">
              <a:extLst>
                <a:ext uri="{FF2B5EF4-FFF2-40B4-BE49-F238E27FC236}">
                  <a16:creationId xmlns:a16="http://schemas.microsoft.com/office/drawing/2014/main" id="{D698FF7A-152A-4C03-A59A-C96E020F94FB}"/>
                </a:ext>
              </a:extLst>
            </p:cNvPr>
            <p:cNvSpPr txBox="1"/>
            <p:nvPr/>
          </p:nvSpPr>
          <p:spPr>
            <a:xfrm>
              <a:off x="1445621" y="274418"/>
              <a:ext cx="1620000" cy="369332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dirty="0">
                  <a:solidFill>
                    <a:schemeClr val="bg2">
                      <a:lumMod val="25000"/>
                    </a:schemeClr>
                  </a:solidFill>
                  <a:latin typeface="Times New Roman" panose="02020603050405020304" pitchFamily="18" charset="0"/>
                  <a:ea typeface="Noto Serif TC ExtraBold" panose="02020200000000000000" pitchFamily="18" charset="-128"/>
                  <a:cs typeface="Times New Roman" panose="02020603050405020304" pitchFamily="18" charset="0"/>
                </a:rPr>
                <a:t>累計加總修正</a:t>
              </a:r>
            </a:p>
          </p:txBody>
        </p:sp>
      </p:grpSp>
      <p:pic>
        <p:nvPicPr>
          <p:cNvPr id="7" name="圖片 6">
            <a:extLst>
              <a:ext uri="{FF2B5EF4-FFF2-40B4-BE49-F238E27FC236}">
                <a16:creationId xmlns:a16="http://schemas.microsoft.com/office/drawing/2014/main" id="{D26473E0-D36F-4A0B-8E73-17EEE8BD32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6040" y="1497210"/>
            <a:ext cx="6919920" cy="494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9356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C49D15-40CF-0F05-7437-F6B9F35046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2AB3EC92-499B-FF73-782B-09FBDF67D35D}"/>
              </a:ext>
            </a:extLst>
          </p:cNvPr>
          <p:cNvSpPr/>
          <p:nvPr/>
        </p:nvSpPr>
        <p:spPr>
          <a:xfrm>
            <a:off x="0" y="-18075"/>
            <a:ext cx="12192000" cy="9248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A3B6DE91-B478-23BB-A634-B8C3FE884EF0}"/>
              </a:ext>
            </a:extLst>
          </p:cNvPr>
          <p:cNvSpPr txBox="1"/>
          <p:nvPr/>
        </p:nvSpPr>
        <p:spPr>
          <a:xfrm>
            <a:off x="1652098" y="25349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本次進度</a:t>
            </a:r>
          </a:p>
        </p:txBody>
      </p:sp>
      <p:sp>
        <p:nvSpPr>
          <p:cNvPr id="24" name="圓角矩形 11">
            <a:extLst>
              <a:ext uri="{FF2B5EF4-FFF2-40B4-BE49-F238E27FC236}">
                <a16:creationId xmlns:a16="http://schemas.microsoft.com/office/drawing/2014/main" id="{C31CA2ED-3768-4A1D-91A3-4665005611FF}"/>
              </a:ext>
            </a:extLst>
          </p:cNvPr>
          <p:cNvSpPr/>
          <p:nvPr/>
        </p:nvSpPr>
        <p:spPr>
          <a:xfrm>
            <a:off x="3675354" y="174331"/>
            <a:ext cx="1977099" cy="5400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973582F2-799D-6B5E-659D-0530AAAC0980}"/>
              </a:ext>
            </a:extLst>
          </p:cNvPr>
          <p:cNvGrpSpPr/>
          <p:nvPr/>
        </p:nvGrpSpPr>
        <p:grpSpPr>
          <a:xfrm>
            <a:off x="3675354" y="174331"/>
            <a:ext cx="1950341" cy="540000"/>
            <a:chOff x="3293321" y="169446"/>
            <a:chExt cx="1950341" cy="540000"/>
          </a:xfrm>
        </p:grpSpPr>
        <p:sp>
          <p:nvSpPr>
            <p:cNvPr id="2" name="圓角矩形 1">
              <a:extLst>
                <a:ext uri="{FF2B5EF4-FFF2-40B4-BE49-F238E27FC236}">
                  <a16:creationId xmlns:a16="http://schemas.microsoft.com/office/drawing/2014/main" id="{E0E00CE0-6E54-3BBB-67CB-83D5AAB55692}"/>
                </a:ext>
              </a:extLst>
            </p:cNvPr>
            <p:cNvSpPr/>
            <p:nvPr/>
          </p:nvSpPr>
          <p:spPr>
            <a:xfrm>
              <a:off x="3327137" y="169446"/>
              <a:ext cx="1620000" cy="540000"/>
            </a:xfrm>
            <a:prstGeom prst="roundRect">
              <a:avLst>
                <a:gd name="adj" fmla="val 50000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4" name="群組 13">
              <a:extLst>
                <a:ext uri="{FF2B5EF4-FFF2-40B4-BE49-F238E27FC236}">
                  <a16:creationId xmlns:a16="http://schemas.microsoft.com/office/drawing/2014/main" id="{49DE03A6-36D4-FBEA-6E76-DDCE717F9015}"/>
                </a:ext>
              </a:extLst>
            </p:cNvPr>
            <p:cNvGrpSpPr/>
            <p:nvPr/>
          </p:nvGrpSpPr>
          <p:grpSpPr>
            <a:xfrm>
              <a:off x="3293321" y="169446"/>
              <a:ext cx="1950341" cy="540000"/>
              <a:chOff x="1445621" y="191648"/>
              <a:chExt cx="1950341" cy="540000"/>
            </a:xfrm>
            <a:noFill/>
          </p:grpSpPr>
          <p:sp>
            <p:nvSpPr>
              <p:cNvPr id="15" name="圓角矩形 14">
                <a:extLst>
                  <a:ext uri="{FF2B5EF4-FFF2-40B4-BE49-F238E27FC236}">
                    <a16:creationId xmlns:a16="http://schemas.microsoft.com/office/drawing/2014/main" id="{0474C192-9F93-B9FC-A0B5-579A1151E4FE}"/>
                  </a:ext>
                </a:extLst>
              </p:cNvPr>
              <p:cNvSpPr/>
              <p:nvPr/>
            </p:nvSpPr>
            <p:spPr>
              <a:xfrm>
                <a:off x="1445621" y="191648"/>
                <a:ext cx="1620000" cy="5400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>
                  <a:solidFill>
                    <a:schemeClr val="bg2">
                      <a:lumMod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0936C872-F4DD-6466-26DB-3A8A73C4175E}"/>
                  </a:ext>
                </a:extLst>
              </p:cNvPr>
              <p:cNvSpPr txBox="1"/>
              <p:nvPr/>
            </p:nvSpPr>
            <p:spPr>
              <a:xfrm>
                <a:off x="1497323" y="274418"/>
                <a:ext cx="1898639" cy="3693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TW" altLang="en-US" b="1" dirty="0">
                    <a:solidFill>
                      <a:schemeClr val="bg1"/>
                    </a:solidFill>
                    <a:latin typeface="Times New Roman" panose="02020603050405020304" pitchFamily="18" charset="0"/>
                    <a:ea typeface="Noto Serif TC ExtraBold" panose="02020200000000000000" pitchFamily="18" charset="-128"/>
                    <a:cs typeface="Times New Roman" panose="02020603050405020304" pitchFamily="18" charset="0"/>
                  </a:rPr>
                  <a:t>隨機初始化分群</a:t>
                </a:r>
              </a:p>
            </p:txBody>
          </p:sp>
        </p:grpSp>
      </p:grpSp>
      <p:pic>
        <p:nvPicPr>
          <p:cNvPr id="30" name="圖片 29" descr="一張含有 圖形, 字型, 圓形, 藝術 的圖片&#10;&#10;AI 產生的內容可能不正確。">
            <a:extLst>
              <a:ext uri="{FF2B5EF4-FFF2-40B4-BE49-F238E27FC236}">
                <a16:creationId xmlns:a16="http://schemas.microsoft.com/office/drawing/2014/main" id="{2E26C01F-441B-0940-D188-D0125A4FB3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7662" y="21629"/>
            <a:ext cx="540000" cy="540000"/>
          </a:xfrm>
          <a:prstGeom prst="rect">
            <a:avLst/>
          </a:prstGeom>
        </p:spPr>
      </p:pic>
      <p:pic>
        <p:nvPicPr>
          <p:cNvPr id="52" name="圖片 51" descr="一張含有 圖形, 字型, 圓形, 藝術 的圖片&#10;&#10;AI 產生的內容可能不正確。">
            <a:extLst>
              <a:ext uri="{FF2B5EF4-FFF2-40B4-BE49-F238E27FC236}">
                <a16:creationId xmlns:a16="http://schemas.microsoft.com/office/drawing/2014/main" id="{9BF1420A-D235-391B-A708-33A34944AF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7321" y="258164"/>
            <a:ext cx="540000" cy="540000"/>
          </a:xfrm>
          <a:prstGeom prst="rect">
            <a:avLst/>
          </a:prstGeom>
        </p:spPr>
      </p:pic>
      <p:pic>
        <p:nvPicPr>
          <p:cNvPr id="54" name="圖片 53" descr="一張含有 字型, 符號, 圖形, 美工圖案 的圖片&#10;&#10;AI 產生的內容可能不正確。">
            <a:extLst>
              <a:ext uri="{FF2B5EF4-FFF2-40B4-BE49-F238E27FC236}">
                <a16:creationId xmlns:a16="http://schemas.microsoft.com/office/drawing/2014/main" id="{E2699892-33FE-5C4F-A314-B6EDE92F7E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044" y="78164"/>
            <a:ext cx="720000" cy="720000"/>
          </a:xfrm>
          <a:prstGeom prst="rect">
            <a:avLst/>
          </a:prstGeom>
        </p:spPr>
      </p:pic>
      <p:pic>
        <p:nvPicPr>
          <p:cNvPr id="55" name="圖片 54" descr="一張含有 圖形, 字型, 圓形, 藝術 的圖片&#10;&#10;AI 產生的內容可能不正確。">
            <a:extLst>
              <a:ext uri="{FF2B5EF4-FFF2-40B4-BE49-F238E27FC236}">
                <a16:creationId xmlns:a16="http://schemas.microsoft.com/office/drawing/2014/main" id="{643E0E4F-F8C3-DF4B-D057-425A22CF77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7662" y="513117"/>
            <a:ext cx="360000" cy="360000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16A6BF5C-CF30-49F9-D072-B6BB52DB862A}"/>
              </a:ext>
            </a:extLst>
          </p:cNvPr>
          <p:cNvSpPr txBox="1"/>
          <p:nvPr/>
        </p:nvSpPr>
        <p:spPr>
          <a:xfrm>
            <a:off x="698044" y="1266378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分群後</a:t>
            </a:r>
          </a:p>
        </p:txBody>
      </p:sp>
      <p:sp>
        <p:nvSpPr>
          <p:cNvPr id="10" name="投影片編號版面配置區 9">
            <a:extLst>
              <a:ext uri="{FF2B5EF4-FFF2-40B4-BE49-F238E27FC236}">
                <a16:creationId xmlns:a16="http://schemas.microsoft.com/office/drawing/2014/main" id="{1EC7522C-9F51-C63C-1362-138A198CA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E65BD-2A04-9A47-8DB5-951B4720CA03}" type="slidenum">
              <a:rPr kumimoji="1" lang="zh-TW" altLang="en-US" smtClean="0"/>
              <a:t>15</a:t>
            </a:fld>
            <a:endParaRPr kumimoji="1" lang="zh-TW" altLang="en-US"/>
          </a:p>
        </p:txBody>
      </p:sp>
      <p:grpSp>
        <p:nvGrpSpPr>
          <p:cNvPr id="23" name="群組 22">
            <a:extLst>
              <a:ext uri="{FF2B5EF4-FFF2-40B4-BE49-F238E27FC236}">
                <a16:creationId xmlns:a16="http://schemas.microsoft.com/office/drawing/2014/main" id="{A040A804-9117-47B0-9F39-5E20269D04E3}"/>
              </a:ext>
            </a:extLst>
          </p:cNvPr>
          <p:cNvGrpSpPr/>
          <p:nvPr/>
        </p:nvGrpSpPr>
        <p:grpSpPr>
          <a:xfrm>
            <a:off x="6284962" y="169446"/>
            <a:ext cx="1620000" cy="540000"/>
            <a:chOff x="1445621" y="191648"/>
            <a:chExt cx="1620000" cy="540000"/>
          </a:xfrm>
          <a:noFill/>
        </p:grpSpPr>
        <p:sp>
          <p:nvSpPr>
            <p:cNvPr id="25" name="圓角矩形 17">
              <a:extLst>
                <a:ext uri="{FF2B5EF4-FFF2-40B4-BE49-F238E27FC236}">
                  <a16:creationId xmlns:a16="http://schemas.microsoft.com/office/drawing/2014/main" id="{8A0831F2-5DEF-416F-8082-4D4BE6EC9B51}"/>
                </a:ext>
              </a:extLst>
            </p:cNvPr>
            <p:cNvSpPr/>
            <p:nvPr/>
          </p:nvSpPr>
          <p:spPr>
            <a:xfrm>
              <a:off x="1445621" y="191648"/>
              <a:ext cx="1620000" cy="540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" name="文字方塊 25">
              <a:extLst>
                <a:ext uri="{FF2B5EF4-FFF2-40B4-BE49-F238E27FC236}">
                  <a16:creationId xmlns:a16="http://schemas.microsoft.com/office/drawing/2014/main" id="{57F4BB79-AF8C-4CD6-87F2-2E6D280C0CFF}"/>
                </a:ext>
              </a:extLst>
            </p:cNvPr>
            <p:cNvSpPr txBox="1"/>
            <p:nvPr/>
          </p:nvSpPr>
          <p:spPr>
            <a:xfrm>
              <a:off x="1445621" y="274418"/>
              <a:ext cx="1620000" cy="369332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dirty="0">
                  <a:solidFill>
                    <a:schemeClr val="bg2">
                      <a:lumMod val="25000"/>
                    </a:schemeClr>
                  </a:solidFill>
                  <a:latin typeface="Times New Roman" panose="02020603050405020304" pitchFamily="18" charset="0"/>
                  <a:ea typeface="Noto Serif TC ExtraBold" panose="02020200000000000000" pitchFamily="18" charset="-128"/>
                  <a:cs typeface="Times New Roman" panose="02020603050405020304" pitchFamily="18" charset="0"/>
                </a:rPr>
                <a:t>分群前後數據</a:t>
              </a:r>
            </a:p>
          </p:txBody>
        </p:sp>
      </p:grpSp>
      <p:grpSp>
        <p:nvGrpSpPr>
          <p:cNvPr id="27" name="群組 26">
            <a:extLst>
              <a:ext uri="{FF2B5EF4-FFF2-40B4-BE49-F238E27FC236}">
                <a16:creationId xmlns:a16="http://schemas.microsoft.com/office/drawing/2014/main" id="{9D466C4C-E520-46FB-9237-9B3C87D06578}"/>
              </a:ext>
            </a:extLst>
          </p:cNvPr>
          <p:cNvGrpSpPr/>
          <p:nvPr/>
        </p:nvGrpSpPr>
        <p:grpSpPr>
          <a:xfrm>
            <a:off x="8415303" y="168164"/>
            <a:ext cx="1620000" cy="540000"/>
            <a:chOff x="1445621" y="191648"/>
            <a:chExt cx="1620000" cy="540000"/>
          </a:xfrm>
          <a:noFill/>
        </p:grpSpPr>
        <p:sp>
          <p:nvSpPr>
            <p:cNvPr id="28" name="圓角矩形 17">
              <a:extLst>
                <a:ext uri="{FF2B5EF4-FFF2-40B4-BE49-F238E27FC236}">
                  <a16:creationId xmlns:a16="http://schemas.microsoft.com/office/drawing/2014/main" id="{895B0028-CB41-41E3-B3DB-C07F0894C870}"/>
                </a:ext>
              </a:extLst>
            </p:cNvPr>
            <p:cNvSpPr/>
            <p:nvPr/>
          </p:nvSpPr>
          <p:spPr>
            <a:xfrm>
              <a:off x="1445621" y="191648"/>
              <a:ext cx="1620000" cy="540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" name="文字方塊 28">
              <a:extLst>
                <a:ext uri="{FF2B5EF4-FFF2-40B4-BE49-F238E27FC236}">
                  <a16:creationId xmlns:a16="http://schemas.microsoft.com/office/drawing/2014/main" id="{D698FF7A-152A-4C03-A59A-C96E020F94FB}"/>
                </a:ext>
              </a:extLst>
            </p:cNvPr>
            <p:cNvSpPr txBox="1"/>
            <p:nvPr/>
          </p:nvSpPr>
          <p:spPr>
            <a:xfrm>
              <a:off x="1445621" y="274418"/>
              <a:ext cx="1620000" cy="369332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dirty="0">
                  <a:solidFill>
                    <a:schemeClr val="bg2">
                      <a:lumMod val="25000"/>
                    </a:schemeClr>
                  </a:solidFill>
                  <a:latin typeface="Times New Roman" panose="02020603050405020304" pitchFamily="18" charset="0"/>
                  <a:ea typeface="Noto Serif TC ExtraBold" panose="02020200000000000000" pitchFamily="18" charset="-128"/>
                  <a:cs typeface="Times New Roman" panose="02020603050405020304" pitchFamily="18" charset="0"/>
                </a:rPr>
                <a:t>累計加總修正</a:t>
              </a:r>
            </a:p>
          </p:txBody>
        </p:sp>
      </p:grpSp>
      <p:pic>
        <p:nvPicPr>
          <p:cNvPr id="7" name="圖片 6">
            <a:extLst>
              <a:ext uri="{FF2B5EF4-FFF2-40B4-BE49-F238E27FC236}">
                <a16:creationId xmlns:a16="http://schemas.microsoft.com/office/drawing/2014/main" id="{1D072BCB-502C-43C1-93FD-304F0B030C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6040" y="1497210"/>
            <a:ext cx="6919920" cy="494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3859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C49D15-40CF-0F05-7437-F6B9F35046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2AB3EC92-499B-FF73-782B-09FBDF67D35D}"/>
              </a:ext>
            </a:extLst>
          </p:cNvPr>
          <p:cNvSpPr/>
          <p:nvPr/>
        </p:nvSpPr>
        <p:spPr>
          <a:xfrm>
            <a:off x="0" y="-18075"/>
            <a:ext cx="12192000" cy="9248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A3B6DE91-B478-23BB-A634-B8C3FE884EF0}"/>
              </a:ext>
            </a:extLst>
          </p:cNvPr>
          <p:cNvSpPr txBox="1"/>
          <p:nvPr/>
        </p:nvSpPr>
        <p:spPr>
          <a:xfrm>
            <a:off x="1652098" y="25349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本次進度</a:t>
            </a:r>
          </a:p>
        </p:txBody>
      </p:sp>
      <p:sp>
        <p:nvSpPr>
          <p:cNvPr id="24" name="圓角矩形 11">
            <a:extLst>
              <a:ext uri="{FF2B5EF4-FFF2-40B4-BE49-F238E27FC236}">
                <a16:creationId xmlns:a16="http://schemas.microsoft.com/office/drawing/2014/main" id="{C31CA2ED-3768-4A1D-91A3-4665005611FF}"/>
              </a:ext>
            </a:extLst>
          </p:cNvPr>
          <p:cNvSpPr/>
          <p:nvPr/>
        </p:nvSpPr>
        <p:spPr>
          <a:xfrm>
            <a:off x="3675354" y="174331"/>
            <a:ext cx="1977099" cy="5400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973582F2-799D-6B5E-659D-0530AAAC0980}"/>
              </a:ext>
            </a:extLst>
          </p:cNvPr>
          <p:cNvGrpSpPr/>
          <p:nvPr/>
        </p:nvGrpSpPr>
        <p:grpSpPr>
          <a:xfrm>
            <a:off x="3675354" y="174331"/>
            <a:ext cx="1950341" cy="540000"/>
            <a:chOff x="3293321" y="169446"/>
            <a:chExt cx="1950341" cy="540000"/>
          </a:xfrm>
        </p:grpSpPr>
        <p:sp>
          <p:nvSpPr>
            <p:cNvPr id="2" name="圓角矩形 1">
              <a:extLst>
                <a:ext uri="{FF2B5EF4-FFF2-40B4-BE49-F238E27FC236}">
                  <a16:creationId xmlns:a16="http://schemas.microsoft.com/office/drawing/2014/main" id="{E0E00CE0-6E54-3BBB-67CB-83D5AAB55692}"/>
                </a:ext>
              </a:extLst>
            </p:cNvPr>
            <p:cNvSpPr/>
            <p:nvPr/>
          </p:nvSpPr>
          <p:spPr>
            <a:xfrm>
              <a:off x="3327137" y="169446"/>
              <a:ext cx="1620000" cy="540000"/>
            </a:xfrm>
            <a:prstGeom prst="roundRect">
              <a:avLst>
                <a:gd name="adj" fmla="val 50000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4" name="群組 13">
              <a:extLst>
                <a:ext uri="{FF2B5EF4-FFF2-40B4-BE49-F238E27FC236}">
                  <a16:creationId xmlns:a16="http://schemas.microsoft.com/office/drawing/2014/main" id="{49DE03A6-36D4-FBEA-6E76-DDCE717F9015}"/>
                </a:ext>
              </a:extLst>
            </p:cNvPr>
            <p:cNvGrpSpPr/>
            <p:nvPr/>
          </p:nvGrpSpPr>
          <p:grpSpPr>
            <a:xfrm>
              <a:off x="3293321" y="169446"/>
              <a:ext cx="1950341" cy="540000"/>
              <a:chOff x="1445621" y="191648"/>
              <a:chExt cx="1950341" cy="540000"/>
            </a:xfrm>
            <a:noFill/>
          </p:grpSpPr>
          <p:sp>
            <p:nvSpPr>
              <p:cNvPr id="15" name="圓角矩形 14">
                <a:extLst>
                  <a:ext uri="{FF2B5EF4-FFF2-40B4-BE49-F238E27FC236}">
                    <a16:creationId xmlns:a16="http://schemas.microsoft.com/office/drawing/2014/main" id="{0474C192-9F93-B9FC-A0B5-579A1151E4FE}"/>
                  </a:ext>
                </a:extLst>
              </p:cNvPr>
              <p:cNvSpPr/>
              <p:nvPr/>
            </p:nvSpPr>
            <p:spPr>
              <a:xfrm>
                <a:off x="1445621" y="191648"/>
                <a:ext cx="1620000" cy="5400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>
                  <a:solidFill>
                    <a:schemeClr val="bg2">
                      <a:lumMod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0936C872-F4DD-6466-26DB-3A8A73C4175E}"/>
                  </a:ext>
                </a:extLst>
              </p:cNvPr>
              <p:cNvSpPr txBox="1"/>
              <p:nvPr/>
            </p:nvSpPr>
            <p:spPr>
              <a:xfrm>
                <a:off x="1497323" y="274418"/>
                <a:ext cx="1898639" cy="3693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TW" altLang="en-US" b="1" dirty="0">
                    <a:solidFill>
                      <a:schemeClr val="bg1"/>
                    </a:solidFill>
                    <a:latin typeface="Times New Roman" panose="02020603050405020304" pitchFamily="18" charset="0"/>
                    <a:ea typeface="Noto Serif TC ExtraBold" panose="02020200000000000000" pitchFamily="18" charset="-128"/>
                    <a:cs typeface="Times New Roman" panose="02020603050405020304" pitchFamily="18" charset="0"/>
                  </a:rPr>
                  <a:t>隨機初始化分群</a:t>
                </a:r>
              </a:p>
            </p:txBody>
          </p:sp>
        </p:grpSp>
      </p:grpSp>
      <p:pic>
        <p:nvPicPr>
          <p:cNvPr id="30" name="圖片 29" descr="一張含有 圖形, 字型, 圓形, 藝術 的圖片&#10;&#10;AI 產生的內容可能不正確。">
            <a:extLst>
              <a:ext uri="{FF2B5EF4-FFF2-40B4-BE49-F238E27FC236}">
                <a16:creationId xmlns:a16="http://schemas.microsoft.com/office/drawing/2014/main" id="{2E26C01F-441B-0940-D188-D0125A4FB3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7662" y="21629"/>
            <a:ext cx="540000" cy="540000"/>
          </a:xfrm>
          <a:prstGeom prst="rect">
            <a:avLst/>
          </a:prstGeom>
        </p:spPr>
      </p:pic>
      <p:pic>
        <p:nvPicPr>
          <p:cNvPr id="52" name="圖片 51" descr="一張含有 圖形, 字型, 圓形, 藝術 的圖片&#10;&#10;AI 產生的內容可能不正確。">
            <a:extLst>
              <a:ext uri="{FF2B5EF4-FFF2-40B4-BE49-F238E27FC236}">
                <a16:creationId xmlns:a16="http://schemas.microsoft.com/office/drawing/2014/main" id="{9BF1420A-D235-391B-A708-33A34944AF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7321" y="258164"/>
            <a:ext cx="540000" cy="540000"/>
          </a:xfrm>
          <a:prstGeom prst="rect">
            <a:avLst/>
          </a:prstGeom>
        </p:spPr>
      </p:pic>
      <p:pic>
        <p:nvPicPr>
          <p:cNvPr id="54" name="圖片 53" descr="一張含有 字型, 符號, 圖形, 美工圖案 的圖片&#10;&#10;AI 產生的內容可能不正確。">
            <a:extLst>
              <a:ext uri="{FF2B5EF4-FFF2-40B4-BE49-F238E27FC236}">
                <a16:creationId xmlns:a16="http://schemas.microsoft.com/office/drawing/2014/main" id="{E2699892-33FE-5C4F-A314-B6EDE92F7E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044" y="78164"/>
            <a:ext cx="720000" cy="720000"/>
          </a:xfrm>
          <a:prstGeom prst="rect">
            <a:avLst/>
          </a:prstGeom>
        </p:spPr>
      </p:pic>
      <p:pic>
        <p:nvPicPr>
          <p:cNvPr id="55" name="圖片 54" descr="一張含有 圖形, 字型, 圓形, 藝術 的圖片&#10;&#10;AI 產生的內容可能不正確。">
            <a:extLst>
              <a:ext uri="{FF2B5EF4-FFF2-40B4-BE49-F238E27FC236}">
                <a16:creationId xmlns:a16="http://schemas.microsoft.com/office/drawing/2014/main" id="{643E0E4F-F8C3-DF4B-D057-425A22CF77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7662" y="513117"/>
            <a:ext cx="360000" cy="360000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16A6BF5C-CF30-49F9-D072-B6BB52DB862A}"/>
              </a:ext>
            </a:extLst>
          </p:cNvPr>
          <p:cNvSpPr txBox="1"/>
          <p:nvPr/>
        </p:nvSpPr>
        <p:spPr>
          <a:xfrm>
            <a:off x="698044" y="1266378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分群後</a:t>
            </a:r>
          </a:p>
        </p:txBody>
      </p:sp>
      <p:sp>
        <p:nvSpPr>
          <p:cNvPr id="10" name="投影片編號版面配置區 9">
            <a:extLst>
              <a:ext uri="{FF2B5EF4-FFF2-40B4-BE49-F238E27FC236}">
                <a16:creationId xmlns:a16="http://schemas.microsoft.com/office/drawing/2014/main" id="{1EC7522C-9F51-C63C-1362-138A198CA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E65BD-2A04-9A47-8DB5-951B4720CA03}" type="slidenum">
              <a:rPr kumimoji="1" lang="zh-TW" altLang="en-US" smtClean="0"/>
              <a:t>16</a:t>
            </a:fld>
            <a:endParaRPr kumimoji="1" lang="zh-TW" altLang="en-US"/>
          </a:p>
        </p:txBody>
      </p:sp>
      <p:grpSp>
        <p:nvGrpSpPr>
          <p:cNvPr id="23" name="群組 22">
            <a:extLst>
              <a:ext uri="{FF2B5EF4-FFF2-40B4-BE49-F238E27FC236}">
                <a16:creationId xmlns:a16="http://schemas.microsoft.com/office/drawing/2014/main" id="{A040A804-9117-47B0-9F39-5E20269D04E3}"/>
              </a:ext>
            </a:extLst>
          </p:cNvPr>
          <p:cNvGrpSpPr/>
          <p:nvPr/>
        </p:nvGrpSpPr>
        <p:grpSpPr>
          <a:xfrm>
            <a:off x="6284962" y="169446"/>
            <a:ext cx="1620000" cy="540000"/>
            <a:chOff x="1445621" y="191648"/>
            <a:chExt cx="1620000" cy="540000"/>
          </a:xfrm>
          <a:noFill/>
        </p:grpSpPr>
        <p:sp>
          <p:nvSpPr>
            <p:cNvPr id="25" name="圓角矩形 17">
              <a:extLst>
                <a:ext uri="{FF2B5EF4-FFF2-40B4-BE49-F238E27FC236}">
                  <a16:creationId xmlns:a16="http://schemas.microsoft.com/office/drawing/2014/main" id="{8A0831F2-5DEF-416F-8082-4D4BE6EC9B51}"/>
                </a:ext>
              </a:extLst>
            </p:cNvPr>
            <p:cNvSpPr/>
            <p:nvPr/>
          </p:nvSpPr>
          <p:spPr>
            <a:xfrm>
              <a:off x="1445621" y="191648"/>
              <a:ext cx="1620000" cy="540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" name="文字方塊 25">
              <a:extLst>
                <a:ext uri="{FF2B5EF4-FFF2-40B4-BE49-F238E27FC236}">
                  <a16:creationId xmlns:a16="http://schemas.microsoft.com/office/drawing/2014/main" id="{57F4BB79-AF8C-4CD6-87F2-2E6D280C0CFF}"/>
                </a:ext>
              </a:extLst>
            </p:cNvPr>
            <p:cNvSpPr txBox="1"/>
            <p:nvPr/>
          </p:nvSpPr>
          <p:spPr>
            <a:xfrm>
              <a:off x="1445621" y="274418"/>
              <a:ext cx="1620000" cy="369332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dirty="0">
                  <a:solidFill>
                    <a:schemeClr val="bg2">
                      <a:lumMod val="25000"/>
                    </a:schemeClr>
                  </a:solidFill>
                  <a:latin typeface="Times New Roman" panose="02020603050405020304" pitchFamily="18" charset="0"/>
                  <a:ea typeface="Noto Serif TC ExtraBold" panose="02020200000000000000" pitchFamily="18" charset="-128"/>
                  <a:cs typeface="Times New Roman" panose="02020603050405020304" pitchFamily="18" charset="0"/>
                </a:rPr>
                <a:t>分群前後數據</a:t>
              </a:r>
            </a:p>
          </p:txBody>
        </p:sp>
      </p:grpSp>
      <p:grpSp>
        <p:nvGrpSpPr>
          <p:cNvPr id="27" name="群組 26">
            <a:extLst>
              <a:ext uri="{FF2B5EF4-FFF2-40B4-BE49-F238E27FC236}">
                <a16:creationId xmlns:a16="http://schemas.microsoft.com/office/drawing/2014/main" id="{9D466C4C-E520-46FB-9237-9B3C87D06578}"/>
              </a:ext>
            </a:extLst>
          </p:cNvPr>
          <p:cNvGrpSpPr/>
          <p:nvPr/>
        </p:nvGrpSpPr>
        <p:grpSpPr>
          <a:xfrm>
            <a:off x="8415303" y="168164"/>
            <a:ext cx="1620000" cy="540000"/>
            <a:chOff x="1445621" y="191648"/>
            <a:chExt cx="1620000" cy="540000"/>
          </a:xfrm>
          <a:noFill/>
        </p:grpSpPr>
        <p:sp>
          <p:nvSpPr>
            <p:cNvPr id="28" name="圓角矩形 17">
              <a:extLst>
                <a:ext uri="{FF2B5EF4-FFF2-40B4-BE49-F238E27FC236}">
                  <a16:creationId xmlns:a16="http://schemas.microsoft.com/office/drawing/2014/main" id="{895B0028-CB41-41E3-B3DB-C07F0894C870}"/>
                </a:ext>
              </a:extLst>
            </p:cNvPr>
            <p:cNvSpPr/>
            <p:nvPr/>
          </p:nvSpPr>
          <p:spPr>
            <a:xfrm>
              <a:off x="1445621" y="191648"/>
              <a:ext cx="1620000" cy="540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" name="文字方塊 28">
              <a:extLst>
                <a:ext uri="{FF2B5EF4-FFF2-40B4-BE49-F238E27FC236}">
                  <a16:creationId xmlns:a16="http://schemas.microsoft.com/office/drawing/2014/main" id="{D698FF7A-152A-4C03-A59A-C96E020F94FB}"/>
                </a:ext>
              </a:extLst>
            </p:cNvPr>
            <p:cNvSpPr txBox="1"/>
            <p:nvPr/>
          </p:nvSpPr>
          <p:spPr>
            <a:xfrm>
              <a:off x="1445621" y="274418"/>
              <a:ext cx="1620000" cy="369332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dirty="0">
                  <a:solidFill>
                    <a:schemeClr val="bg2">
                      <a:lumMod val="25000"/>
                    </a:schemeClr>
                  </a:solidFill>
                  <a:latin typeface="Times New Roman" panose="02020603050405020304" pitchFamily="18" charset="0"/>
                  <a:ea typeface="Noto Serif TC ExtraBold" panose="02020200000000000000" pitchFamily="18" charset="-128"/>
                  <a:cs typeface="Times New Roman" panose="02020603050405020304" pitchFamily="18" charset="0"/>
                </a:rPr>
                <a:t>累計加總修正</a:t>
              </a:r>
            </a:p>
          </p:txBody>
        </p:sp>
      </p:grpSp>
      <p:pic>
        <p:nvPicPr>
          <p:cNvPr id="7" name="圖片 6">
            <a:extLst>
              <a:ext uri="{FF2B5EF4-FFF2-40B4-BE49-F238E27FC236}">
                <a16:creationId xmlns:a16="http://schemas.microsoft.com/office/drawing/2014/main" id="{5829B1A0-A4FB-4C92-98FC-FDFD2A227A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5002" y="1497210"/>
            <a:ext cx="6919920" cy="494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2438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C49D15-40CF-0F05-7437-F6B9F35046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2AB3EC92-499B-FF73-782B-09FBDF67D35D}"/>
              </a:ext>
            </a:extLst>
          </p:cNvPr>
          <p:cNvSpPr/>
          <p:nvPr/>
        </p:nvSpPr>
        <p:spPr>
          <a:xfrm>
            <a:off x="0" y="-18075"/>
            <a:ext cx="12192000" cy="9248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A3B6DE91-B478-23BB-A634-B8C3FE884EF0}"/>
              </a:ext>
            </a:extLst>
          </p:cNvPr>
          <p:cNvSpPr txBox="1"/>
          <p:nvPr/>
        </p:nvSpPr>
        <p:spPr>
          <a:xfrm>
            <a:off x="1652098" y="25349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本次進度</a:t>
            </a:r>
          </a:p>
        </p:txBody>
      </p:sp>
      <p:sp>
        <p:nvSpPr>
          <p:cNvPr id="24" name="圓角矩形 11">
            <a:extLst>
              <a:ext uri="{FF2B5EF4-FFF2-40B4-BE49-F238E27FC236}">
                <a16:creationId xmlns:a16="http://schemas.microsoft.com/office/drawing/2014/main" id="{C31CA2ED-3768-4A1D-91A3-4665005611FF}"/>
              </a:ext>
            </a:extLst>
          </p:cNvPr>
          <p:cNvSpPr/>
          <p:nvPr/>
        </p:nvSpPr>
        <p:spPr>
          <a:xfrm>
            <a:off x="6106412" y="143526"/>
            <a:ext cx="1977099" cy="5400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973582F2-799D-6B5E-659D-0530AAAC0980}"/>
              </a:ext>
            </a:extLst>
          </p:cNvPr>
          <p:cNvGrpSpPr/>
          <p:nvPr/>
        </p:nvGrpSpPr>
        <p:grpSpPr>
          <a:xfrm>
            <a:off x="3675354" y="174331"/>
            <a:ext cx="1950341" cy="540000"/>
            <a:chOff x="3293321" y="169446"/>
            <a:chExt cx="1950341" cy="540000"/>
          </a:xfrm>
        </p:grpSpPr>
        <p:sp>
          <p:nvSpPr>
            <p:cNvPr id="2" name="圓角矩形 1">
              <a:extLst>
                <a:ext uri="{FF2B5EF4-FFF2-40B4-BE49-F238E27FC236}">
                  <a16:creationId xmlns:a16="http://schemas.microsoft.com/office/drawing/2014/main" id="{E0E00CE0-6E54-3BBB-67CB-83D5AAB55692}"/>
                </a:ext>
              </a:extLst>
            </p:cNvPr>
            <p:cNvSpPr/>
            <p:nvPr/>
          </p:nvSpPr>
          <p:spPr>
            <a:xfrm>
              <a:off x="3327137" y="169446"/>
              <a:ext cx="1620000" cy="540000"/>
            </a:xfrm>
            <a:prstGeom prst="roundRect">
              <a:avLst>
                <a:gd name="adj" fmla="val 50000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4" name="群組 13">
              <a:extLst>
                <a:ext uri="{FF2B5EF4-FFF2-40B4-BE49-F238E27FC236}">
                  <a16:creationId xmlns:a16="http://schemas.microsoft.com/office/drawing/2014/main" id="{49DE03A6-36D4-FBEA-6E76-DDCE717F9015}"/>
                </a:ext>
              </a:extLst>
            </p:cNvPr>
            <p:cNvGrpSpPr/>
            <p:nvPr/>
          </p:nvGrpSpPr>
          <p:grpSpPr>
            <a:xfrm>
              <a:off x="3293321" y="169446"/>
              <a:ext cx="1950341" cy="540000"/>
              <a:chOff x="1445621" y="191648"/>
              <a:chExt cx="1950341" cy="540000"/>
            </a:xfrm>
            <a:noFill/>
          </p:grpSpPr>
          <p:sp>
            <p:nvSpPr>
              <p:cNvPr id="15" name="圓角矩形 14">
                <a:extLst>
                  <a:ext uri="{FF2B5EF4-FFF2-40B4-BE49-F238E27FC236}">
                    <a16:creationId xmlns:a16="http://schemas.microsoft.com/office/drawing/2014/main" id="{0474C192-9F93-B9FC-A0B5-579A1151E4FE}"/>
                  </a:ext>
                </a:extLst>
              </p:cNvPr>
              <p:cNvSpPr/>
              <p:nvPr/>
            </p:nvSpPr>
            <p:spPr>
              <a:xfrm>
                <a:off x="1445621" y="191648"/>
                <a:ext cx="1620000" cy="5400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>
                  <a:solidFill>
                    <a:schemeClr val="bg2">
                      <a:lumMod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0936C872-F4DD-6466-26DB-3A8A73C4175E}"/>
                  </a:ext>
                </a:extLst>
              </p:cNvPr>
              <p:cNvSpPr txBox="1"/>
              <p:nvPr/>
            </p:nvSpPr>
            <p:spPr>
              <a:xfrm>
                <a:off x="1497323" y="274418"/>
                <a:ext cx="1898639" cy="3693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TW" altLang="en-US" b="1" dirty="0">
                    <a:latin typeface="Times New Roman" panose="02020603050405020304" pitchFamily="18" charset="0"/>
                    <a:ea typeface="Noto Serif TC ExtraBold" panose="02020200000000000000" pitchFamily="18" charset="-128"/>
                    <a:cs typeface="Times New Roman" panose="02020603050405020304" pitchFamily="18" charset="0"/>
                  </a:rPr>
                  <a:t>隨機初始化分群</a:t>
                </a:r>
              </a:p>
            </p:txBody>
          </p:sp>
        </p:grpSp>
      </p:grpSp>
      <p:pic>
        <p:nvPicPr>
          <p:cNvPr id="30" name="圖片 29" descr="一張含有 圖形, 字型, 圓形, 藝術 的圖片&#10;&#10;AI 產生的內容可能不正確。">
            <a:extLst>
              <a:ext uri="{FF2B5EF4-FFF2-40B4-BE49-F238E27FC236}">
                <a16:creationId xmlns:a16="http://schemas.microsoft.com/office/drawing/2014/main" id="{2E26C01F-441B-0940-D188-D0125A4FB3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7662" y="21629"/>
            <a:ext cx="540000" cy="540000"/>
          </a:xfrm>
          <a:prstGeom prst="rect">
            <a:avLst/>
          </a:prstGeom>
        </p:spPr>
      </p:pic>
      <p:pic>
        <p:nvPicPr>
          <p:cNvPr id="52" name="圖片 51" descr="一張含有 圖形, 字型, 圓形, 藝術 的圖片&#10;&#10;AI 產生的內容可能不正確。">
            <a:extLst>
              <a:ext uri="{FF2B5EF4-FFF2-40B4-BE49-F238E27FC236}">
                <a16:creationId xmlns:a16="http://schemas.microsoft.com/office/drawing/2014/main" id="{9BF1420A-D235-391B-A708-33A34944AF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7321" y="258164"/>
            <a:ext cx="540000" cy="540000"/>
          </a:xfrm>
          <a:prstGeom prst="rect">
            <a:avLst/>
          </a:prstGeom>
        </p:spPr>
      </p:pic>
      <p:pic>
        <p:nvPicPr>
          <p:cNvPr id="54" name="圖片 53" descr="一張含有 字型, 符號, 圖形, 美工圖案 的圖片&#10;&#10;AI 產生的內容可能不正確。">
            <a:extLst>
              <a:ext uri="{FF2B5EF4-FFF2-40B4-BE49-F238E27FC236}">
                <a16:creationId xmlns:a16="http://schemas.microsoft.com/office/drawing/2014/main" id="{E2699892-33FE-5C4F-A314-B6EDE92F7E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044" y="78164"/>
            <a:ext cx="720000" cy="720000"/>
          </a:xfrm>
          <a:prstGeom prst="rect">
            <a:avLst/>
          </a:prstGeom>
        </p:spPr>
      </p:pic>
      <p:pic>
        <p:nvPicPr>
          <p:cNvPr id="55" name="圖片 54" descr="一張含有 圖形, 字型, 圓形, 藝術 的圖片&#10;&#10;AI 產生的內容可能不正確。">
            <a:extLst>
              <a:ext uri="{FF2B5EF4-FFF2-40B4-BE49-F238E27FC236}">
                <a16:creationId xmlns:a16="http://schemas.microsoft.com/office/drawing/2014/main" id="{643E0E4F-F8C3-DF4B-D057-425A22CF77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7662" y="513117"/>
            <a:ext cx="360000" cy="360000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16A6BF5C-CF30-49F9-D072-B6BB52DB862A}"/>
              </a:ext>
            </a:extLst>
          </p:cNvPr>
          <p:cNvSpPr txBox="1"/>
          <p:nvPr/>
        </p:nvSpPr>
        <p:spPr>
          <a:xfrm>
            <a:off x="698044" y="1266378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分群後</a:t>
            </a:r>
          </a:p>
        </p:txBody>
      </p:sp>
      <p:sp>
        <p:nvSpPr>
          <p:cNvPr id="10" name="投影片編號版面配置區 9">
            <a:extLst>
              <a:ext uri="{FF2B5EF4-FFF2-40B4-BE49-F238E27FC236}">
                <a16:creationId xmlns:a16="http://schemas.microsoft.com/office/drawing/2014/main" id="{1EC7522C-9F51-C63C-1362-138A198CA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E65BD-2A04-9A47-8DB5-951B4720CA03}" type="slidenum">
              <a:rPr kumimoji="1" lang="zh-TW" altLang="en-US" smtClean="0"/>
              <a:t>17</a:t>
            </a:fld>
            <a:endParaRPr kumimoji="1" lang="zh-TW" altLang="en-US"/>
          </a:p>
        </p:txBody>
      </p:sp>
      <p:grpSp>
        <p:nvGrpSpPr>
          <p:cNvPr id="23" name="群組 22">
            <a:extLst>
              <a:ext uri="{FF2B5EF4-FFF2-40B4-BE49-F238E27FC236}">
                <a16:creationId xmlns:a16="http://schemas.microsoft.com/office/drawing/2014/main" id="{A040A804-9117-47B0-9F39-5E20269D04E3}"/>
              </a:ext>
            </a:extLst>
          </p:cNvPr>
          <p:cNvGrpSpPr/>
          <p:nvPr/>
        </p:nvGrpSpPr>
        <p:grpSpPr>
          <a:xfrm>
            <a:off x="6284962" y="169446"/>
            <a:ext cx="1620000" cy="540000"/>
            <a:chOff x="1445621" y="191648"/>
            <a:chExt cx="1620000" cy="540000"/>
          </a:xfrm>
          <a:noFill/>
        </p:grpSpPr>
        <p:sp>
          <p:nvSpPr>
            <p:cNvPr id="25" name="圓角矩形 17">
              <a:extLst>
                <a:ext uri="{FF2B5EF4-FFF2-40B4-BE49-F238E27FC236}">
                  <a16:creationId xmlns:a16="http://schemas.microsoft.com/office/drawing/2014/main" id="{8A0831F2-5DEF-416F-8082-4D4BE6EC9B51}"/>
                </a:ext>
              </a:extLst>
            </p:cNvPr>
            <p:cNvSpPr/>
            <p:nvPr/>
          </p:nvSpPr>
          <p:spPr>
            <a:xfrm>
              <a:off x="1445621" y="191648"/>
              <a:ext cx="1620000" cy="540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" name="文字方塊 25">
              <a:extLst>
                <a:ext uri="{FF2B5EF4-FFF2-40B4-BE49-F238E27FC236}">
                  <a16:creationId xmlns:a16="http://schemas.microsoft.com/office/drawing/2014/main" id="{57F4BB79-AF8C-4CD6-87F2-2E6D280C0CFF}"/>
                </a:ext>
              </a:extLst>
            </p:cNvPr>
            <p:cNvSpPr txBox="1"/>
            <p:nvPr/>
          </p:nvSpPr>
          <p:spPr>
            <a:xfrm>
              <a:off x="1445621" y="274418"/>
              <a:ext cx="1620000" cy="369332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Noto Serif TC ExtraBold" panose="02020200000000000000" pitchFamily="18" charset="-128"/>
                  <a:cs typeface="Times New Roman" panose="02020603050405020304" pitchFamily="18" charset="0"/>
                </a:rPr>
                <a:t>分群前後數據</a:t>
              </a:r>
            </a:p>
          </p:txBody>
        </p:sp>
      </p:grpSp>
      <p:grpSp>
        <p:nvGrpSpPr>
          <p:cNvPr id="27" name="群組 26">
            <a:extLst>
              <a:ext uri="{FF2B5EF4-FFF2-40B4-BE49-F238E27FC236}">
                <a16:creationId xmlns:a16="http://schemas.microsoft.com/office/drawing/2014/main" id="{9D466C4C-E520-46FB-9237-9B3C87D06578}"/>
              </a:ext>
            </a:extLst>
          </p:cNvPr>
          <p:cNvGrpSpPr/>
          <p:nvPr/>
        </p:nvGrpSpPr>
        <p:grpSpPr>
          <a:xfrm>
            <a:off x="8415303" y="168164"/>
            <a:ext cx="1620000" cy="540000"/>
            <a:chOff x="1445621" y="191648"/>
            <a:chExt cx="1620000" cy="540000"/>
          </a:xfrm>
          <a:noFill/>
        </p:grpSpPr>
        <p:sp>
          <p:nvSpPr>
            <p:cNvPr id="28" name="圓角矩形 17">
              <a:extLst>
                <a:ext uri="{FF2B5EF4-FFF2-40B4-BE49-F238E27FC236}">
                  <a16:creationId xmlns:a16="http://schemas.microsoft.com/office/drawing/2014/main" id="{895B0028-CB41-41E3-B3DB-C07F0894C870}"/>
                </a:ext>
              </a:extLst>
            </p:cNvPr>
            <p:cNvSpPr/>
            <p:nvPr/>
          </p:nvSpPr>
          <p:spPr>
            <a:xfrm>
              <a:off x="1445621" y="191648"/>
              <a:ext cx="1620000" cy="540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" name="文字方塊 28">
              <a:extLst>
                <a:ext uri="{FF2B5EF4-FFF2-40B4-BE49-F238E27FC236}">
                  <a16:creationId xmlns:a16="http://schemas.microsoft.com/office/drawing/2014/main" id="{D698FF7A-152A-4C03-A59A-C96E020F94FB}"/>
                </a:ext>
              </a:extLst>
            </p:cNvPr>
            <p:cNvSpPr txBox="1"/>
            <p:nvPr/>
          </p:nvSpPr>
          <p:spPr>
            <a:xfrm>
              <a:off x="1445621" y="274418"/>
              <a:ext cx="1620000" cy="369332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dirty="0">
                  <a:solidFill>
                    <a:schemeClr val="bg2">
                      <a:lumMod val="25000"/>
                    </a:schemeClr>
                  </a:solidFill>
                  <a:latin typeface="Times New Roman" panose="02020603050405020304" pitchFamily="18" charset="0"/>
                  <a:ea typeface="Noto Serif TC ExtraBold" panose="02020200000000000000" pitchFamily="18" charset="-128"/>
                  <a:cs typeface="Times New Roman" panose="02020603050405020304" pitchFamily="18" charset="0"/>
                </a:rPr>
                <a:t>累計加總修正</a:t>
              </a:r>
            </a:p>
          </p:txBody>
        </p:sp>
      </p:grpSp>
      <p:pic>
        <p:nvPicPr>
          <p:cNvPr id="12" name="圖片 11">
            <a:extLst>
              <a:ext uri="{FF2B5EF4-FFF2-40B4-BE49-F238E27FC236}">
                <a16:creationId xmlns:a16="http://schemas.microsoft.com/office/drawing/2014/main" id="{5993A491-CE2F-41E4-B87C-C26433B5CA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7535" y="2147361"/>
            <a:ext cx="5310127" cy="4065639"/>
          </a:xfrm>
          <a:prstGeom prst="rect">
            <a:avLst/>
          </a:prstGeom>
        </p:spPr>
      </p:pic>
      <p:sp>
        <p:nvSpPr>
          <p:cNvPr id="31" name="文字方塊 30">
            <a:extLst>
              <a:ext uri="{FF2B5EF4-FFF2-40B4-BE49-F238E27FC236}">
                <a16:creationId xmlns:a16="http://schemas.microsoft.com/office/drawing/2014/main" id="{A7510CF6-C3BE-40DB-808C-AB9DA6811B9D}"/>
              </a:ext>
            </a:extLst>
          </p:cNvPr>
          <p:cNvSpPr txBox="1"/>
          <p:nvPr/>
        </p:nvSpPr>
        <p:spPr>
          <a:xfrm>
            <a:off x="8664892" y="1672884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ctr" defTabSz="914400" rtl="0" eaLnBrk="1" fontAlgn="ctr" latinLnBrk="0" hangingPunct="1"/>
            <a:r>
              <a:rPr lang="en-US" altLang="zh-TW" sz="1800" b="1" i="0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Influenza</a:t>
            </a: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F9711B93-86D3-4558-9A59-43E39DC8C848}"/>
              </a:ext>
            </a:extLst>
          </p:cNvPr>
          <p:cNvSpPr txBox="1"/>
          <p:nvPr/>
        </p:nvSpPr>
        <p:spPr>
          <a:xfrm>
            <a:off x="3494408" y="1672884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ctr" defTabSz="914400" rtl="0" eaLnBrk="1" fontAlgn="ctr" latinLnBrk="0" hangingPunct="1"/>
            <a:r>
              <a:rPr lang="en-US" altLang="zh-TW" sz="1800" b="1" i="0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URI</a:t>
            </a:r>
          </a:p>
        </p:txBody>
      </p:sp>
      <p:pic>
        <p:nvPicPr>
          <p:cNvPr id="33" name="圖片 32">
            <a:extLst>
              <a:ext uri="{FF2B5EF4-FFF2-40B4-BE49-F238E27FC236}">
                <a16:creationId xmlns:a16="http://schemas.microsoft.com/office/drawing/2014/main" id="{F4D5885D-4508-4919-A20A-8D5E71D1B8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7283" y="2147361"/>
            <a:ext cx="5439651" cy="4065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4765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C49D15-40CF-0F05-7437-F6B9F35046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2AB3EC92-499B-FF73-782B-09FBDF67D35D}"/>
              </a:ext>
            </a:extLst>
          </p:cNvPr>
          <p:cNvSpPr/>
          <p:nvPr/>
        </p:nvSpPr>
        <p:spPr>
          <a:xfrm>
            <a:off x="0" y="-18075"/>
            <a:ext cx="12192000" cy="9248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A3B6DE91-B478-23BB-A634-B8C3FE884EF0}"/>
              </a:ext>
            </a:extLst>
          </p:cNvPr>
          <p:cNvSpPr txBox="1"/>
          <p:nvPr/>
        </p:nvSpPr>
        <p:spPr>
          <a:xfrm>
            <a:off x="1652098" y="25349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本次進度</a:t>
            </a:r>
          </a:p>
        </p:txBody>
      </p:sp>
      <p:sp>
        <p:nvSpPr>
          <p:cNvPr id="24" name="圓角矩形 11">
            <a:extLst>
              <a:ext uri="{FF2B5EF4-FFF2-40B4-BE49-F238E27FC236}">
                <a16:creationId xmlns:a16="http://schemas.microsoft.com/office/drawing/2014/main" id="{C31CA2ED-3768-4A1D-91A3-4665005611FF}"/>
              </a:ext>
            </a:extLst>
          </p:cNvPr>
          <p:cNvSpPr/>
          <p:nvPr/>
        </p:nvSpPr>
        <p:spPr>
          <a:xfrm>
            <a:off x="6106412" y="143526"/>
            <a:ext cx="1977099" cy="5400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973582F2-799D-6B5E-659D-0530AAAC0980}"/>
              </a:ext>
            </a:extLst>
          </p:cNvPr>
          <p:cNvGrpSpPr/>
          <p:nvPr/>
        </p:nvGrpSpPr>
        <p:grpSpPr>
          <a:xfrm>
            <a:off x="3675354" y="174331"/>
            <a:ext cx="1950341" cy="540000"/>
            <a:chOff x="3293321" y="169446"/>
            <a:chExt cx="1950341" cy="540000"/>
          </a:xfrm>
        </p:grpSpPr>
        <p:sp>
          <p:nvSpPr>
            <p:cNvPr id="2" name="圓角矩形 1">
              <a:extLst>
                <a:ext uri="{FF2B5EF4-FFF2-40B4-BE49-F238E27FC236}">
                  <a16:creationId xmlns:a16="http://schemas.microsoft.com/office/drawing/2014/main" id="{E0E00CE0-6E54-3BBB-67CB-83D5AAB55692}"/>
                </a:ext>
              </a:extLst>
            </p:cNvPr>
            <p:cNvSpPr/>
            <p:nvPr/>
          </p:nvSpPr>
          <p:spPr>
            <a:xfrm>
              <a:off x="3327137" y="169446"/>
              <a:ext cx="1620000" cy="540000"/>
            </a:xfrm>
            <a:prstGeom prst="roundRect">
              <a:avLst>
                <a:gd name="adj" fmla="val 50000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4" name="群組 13">
              <a:extLst>
                <a:ext uri="{FF2B5EF4-FFF2-40B4-BE49-F238E27FC236}">
                  <a16:creationId xmlns:a16="http://schemas.microsoft.com/office/drawing/2014/main" id="{49DE03A6-36D4-FBEA-6E76-DDCE717F9015}"/>
                </a:ext>
              </a:extLst>
            </p:cNvPr>
            <p:cNvGrpSpPr/>
            <p:nvPr/>
          </p:nvGrpSpPr>
          <p:grpSpPr>
            <a:xfrm>
              <a:off x="3293321" y="169446"/>
              <a:ext cx="1950341" cy="540000"/>
              <a:chOff x="1445621" y="191648"/>
              <a:chExt cx="1950341" cy="540000"/>
            </a:xfrm>
            <a:noFill/>
          </p:grpSpPr>
          <p:sp>
            <p:nvSpPr>
              <p:cNvPr id="15" name="圓角矩形 14">
                <a:extLst>
                  <a:ext uri="{FF2B5EF4-FFF2-40B4-BE49-F238E27FC236}">
                    <a16:creationId xmlns:a16="http://schemas.microsoft.com/office/drawing/2014/main" id="{0474C192-9F93-B9FC-A0B5-579A1151E4FE}"/>
                  </a:ext>
                </a:extLst>
              </p:cNvPr>
              <p:cNvSpPr/>
              <p:nvPr/>
            </p:nvSpPr>
            <p:spPr>
              <a:xfrm>
                <a:off x="1445621" y="191648"/>
                <a:ext cx="1620000" cy="5400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>
                  <a:solidFill>
                    <a:schemeClr val="bg2">
                      <a:lumMod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0936C872-F4DD-6466-26DB-3A8A73C4175E}"/>
                  </a:ext>
                </a:extLst>
              </p:cNvPr>
              <p:cNvSpPr txBox="1"/>
              <p:nvPr/>
            </p:nvSpPr>
            <p:spPr>
              <a:xfrm>
                <a:off x="1497323" y="274418"/>
                <a:ext cx="1898639" cy="3693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TW" altLang="en-US" b="1" dirty="0">
                    <a:latin typeface="Times New Roman" panose="02020603050405020304" pitchFamily="18" charset="0"/>
                    <a:ea typeface="Noto Serif TC ExtraBold" panose="02020200000000000000" pitchFamily="18" charset="-128"/>
                    <a:cs typeface="Times New Roman" panose="02020603050405020304" pitchFamily="18" charset="0"/>
                  </a:rPr>
                  <a:t>隨機初始化分群</a:t>
                </a:r>
              </a:p>
            </p:txBody>
          </p:sp>
        </p:grpSp>
      </p:grpSp>
      <p:pic>
        <p:nvPicPr>
          <p:cNvPr id="30" name="圖片 29" descr="一張含有 圖形, 字型, 圓形, 藝術 的圖片&#10;&#10;AI 產生的內容可能不正確。">
            <a:extLst>
              <a:ext uri="{FF2B5EF4-FFF2-40B4-BE49-F238E27FC236}">
                <a16:creationId xmlns:a16="http://schemas.microsoft.com/office/drawing/2014/main" id="{2E26C01F-441B-0940-D188-D0125A4FB3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7662" y="21629"/>
            <a:ext cx="540000" cy="540000"/>
          </a:xfrm>
          <a:prstGeom prst="rect">
            <a:avLst/>
          </a:prstGeom>
        </p:spPr>
      </p:pic>
      <p:pic>
        <p:nvPicPr>
          <p:cNvPr id="52" name="圖片 51" descr="一張含有 圖形, 字型, 圓形, 藝術 的圖片&#10;&#10;AI 產生的內容可能不正確。">
            <a:extLst>
              <a:ext uri="{FF2B5EF4-FFF2-40B4-BE49-F238E27FC236}">
                <a16:creationId xmlns:a16="http://schemas.microsoft.com/office/drawing/2014/main" id="{9BF1420A-D235-391B-A708-33A34944AF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7321" y="258164"/>
            <a:ext cx="540000" cy="540000"/>
          </a:xfrm>
          <a:prstGeom prst="rect">
            <a:avLst/>
          </a:prstGeom>
        </p:spPr>
      </p:pic>
      <p:pic>
        <p:nvPicPr>
          <p:cNvPr id="54" name="圖片 53" descr="一張含有 字型, 符號, 圖形, 美工圖案 的圖片&#10;&#10;AI 產生的內容可能不正確。">
            <a:extLst>
              <a:ext uri="{FF2B5EF4-FFF2-40B4-BE49-F238E27FC236}">
                <a16:creationId xmlns:a16="http://schemas.microsoft.com/office/drawing/2014/main" id="{E2699892-33FE-5C4F-A314-B6EDE92F7E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044" y="78164"/>
            <a:ext cx="720000" cy="720000"/>
          </a:xfrm>
          <a:prstGeom prst="rect">
            <a:avLst/>
          </a:prstGeom>
        </p:spPr>
      </p:pic>
      <p:pic>
        <p:nvPicPr>
          <p:cNvPr id="55" name="圖片 54" descr="一張含有 圖形, 字型, 圓形, 藝術 的圖片&#10;&#10;AI 產生的內容可能不正確。">
            <a:extLst>
              <a:ext uri="{FF2B5EF4-FFF2-40B4-BE49-F238E27FC236}">
                <a16:creationId xmlns:a16="http://schemas.microsoft.com/office/drawing/2014/main" id="{643E0E4F-F8C3-DF4B-D057-425A22CF77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7662" y="513117"/>
            <a:ext cx="360000" cy="360000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16A6BF5C-CF30-49F9-D072-B6BB52DB862A}"/>
              </a:ext>
            </a:extLst>
          </p:cNvPr>
          <p:cNvSpPr txBox="1"/>
          <p:nvPr/>
        </p:nvSpPr>
        <p:spPr>
          <a:xfrm>
            <a:off x="698044" y="1266378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分群後</a:t>
            </a:r>
          </a:p>
        </p:txBody>
      </p:sp>
      <p:sp>
        <p:nvSpPr>
          <p:cNvPr id="10" name="投影片編號版面配置區 9">
            <a:extLst>
              <a:ext uri="{FF2B5EF4-FFF2-40B4-BE49-F238E27FC236}">
                <a16:creationId xmlns:a16="http://schemas.microsoft.com/office/drawing/2014/main" id="{1EC7522C-9F51-C63C-1362-138A198CA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E65BD-2A04-9A47-8DB5-951B4720CA03}" type="slidenum">
              <a:rPr kumimoji="1" lang="zh-TW" altLang="en-US" smtClean="0"/>
              <a:t>18</a:t>
            </a:fld>
            <a:endParaRPr kumimoji="1" lang="zh-TW" altLang="en-US"/>
          </a:p>
        </p:txBody>
      </p:sp>
      <p:grpSp>
        <p:nvGrpSpPr>
          <p:cNvPr id="23" name="群組 22">
            <a:extLst>
              <a:ext uri="{FF2B5EF4-FFF2-40B4-BE49-F238E27FC236}">
                <a16:creationId xmlns:a16="http://schemas.microsoft.com/office/drawing/2014/main" id="{A040A804-9117-47B0-9F39-5E20269D04E3}"/>
              </a:ext>
            </a:extLst>
          </p:cNvPr>
          <p:cNvGrpSpPr/>
          <p:nvPr/>
        </p:nvGrpSpPr>
        <p:grpSpPr>
          <a:xfrm>
            <a:off x="6284962" y="169446"/>
            <a:ext cx="1620000" cy="540000"/>
            <a:chOff x="1445621" y="191648"/>
            <a:chExt cx="1620000" cy="540000"/>
          </a:xfrm>
          <a:noFill/>
        </p:grpSpPr>
        <p:sp>
          <p:nvSpPr>
            <p:cNvPr id="25" name="圓角矩形 17">
              <a:extLst>
                <a:ext uri="{FF2B5EF4-FFF2-40B4-BE49-F238E27FC236}">
                  <a16:creationId xmlns:a16="http://schemas.microsoft.com/office/drawing/2014/main" id="{8A0831F2-5DEF-416F-8082-4D4BE6EC9B51}"/>
                </a:ext>
              </a:extLst>
            </p:cNvPr>
            <p:cNvSpPr/>
            <p:nvPr/>
          </p:nvSpPr>
          <p:spPr>
            <a:xfrm>
              <a:off x="1445621" y="191648"/>
              <a:ext cx="1620000" cy="540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" name="文字方塊 25">
              <a:extLst>
                <a:ext uri="{FF2B5EF4-FFF2-40B4-BE49-F238E27FC236}">
                  <a16:creationId xmlns:a16="http://schemas.microsoft.com/office/drawing/2014/main" id="{57F4BB79-AF8C-4CD6-87F2-2E6D280C0CFF}"/>
                </a:ext>
              </a:extLst>
            </p:cNvPr>
            <p:cNvSpPr txBox="1"/>
            <p:nvPr/>
          </p:nvSpPr>
          <p:spPr>
            <a:xfrm>
              <a:off x="1445621" y="274418"/>
              <a:ext cx="1620000" cy="369332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Noto Serif TC ExtraBold" panose="02020200000000000000" pitchFamily="18" charset="-128"/>
                  <a:cs typeface="Times New Roman" panose="02020603050405020304" pitchFamily="18" charset="0"/>
                </a:rPr>
                <a:t>分群前後數據</a:t>
              </a:r>
            </a:p>
          </p:txBody>
        </p:sp>
      </p:grpSp>
      <p:grpSp>
        <p:nvGrpSpPr>
          <p:cNvPr id="27" name="群組 26">
            <a:extLst>
              <a:ext uri="{FF2B5EF4-FFF2-40B4-BE49-F238E27FC236}">
                <a16:creationId xmlns:a16="http://schemas.microsoft.com/office/drawing/2014/main" id="{9D466C4C-E520-46FB-9237-9B3C87D06578}"/>
              </a:ext>
            </a:extLst>
          </p:cNvPr>
          <p:cNvGrpSpPr/>
          <p:nvPr/>
        </p:nvGrpSpPr>
        <p:grpSpPr>
          <a:xfrm>
            <a:off x="8415303" y="168164"/>
            <a:ext cx="1620000" cy="540000"/>
            <a:chOff x="1445621" y="191648"/>
            <a:chExt cx="1620000" cy="540000"/>
          </a:xfrm>
          <a:noFill/>
        </p:grpSpPr>
        <p:sp>
          <p:nvSpPr>
            <p:cNvPr id="28" name="圓角矩形 17">
              <a:extLst>
                <a:ext uri="{FF2B5EF4-FFF2-40B4-BE49-F238E27FC236}">
                  <a16:creationId xmlns:a16="http://schemas.microsoft.com/office/drawing/2014/main" id="{895B0028-CB41-41E3-B3DB-C07F0894C870}"/>
                </a:ext>
              </a:extLst>
            </p:cNvPr>
            <p:cNvSpPr/>
            <p:nvPr/>
          </p:nvSpPr>
          <p:spPr>
            <a:xfrm>
              <a:off x="1445621" y="191648"/>
              <a:ext cx="1620000" cy="540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" name="文字方塊 28">
              <a:extLst>
                <a:ext uri="{FF2B5EF4-FFF2-40B4-BE49-F238E27FC236}">
                  <a16:creationId xmlns:a16="http://schemas.microsoft.com/office/drawing/2014/main" id="{D698FF7A-152A-4C03-A59A-C96E020F94FB}"/>
                </a:ext>
              </a:extLst>
            </p:cNvPr>
            <p:cNvSpPr txBox="1"/>
            <p:nvPr/>
          </p:nvSpPr>
          <p:spPr>
            <a:xfrm>
              <a:off x="1445621" y="274418"/>
              <a:ext cx="1620000" cy="369332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dirty="0">
                  <a:solidFill>
                    <a:schemeClr val="bg2">
                      <a:lumMod val="25000"/>
                    </a:schemeClr>
                  </a:solidFill>
                  <a:latin typeface="Times New Roman" panose="02020603050405020304" pitchFamily="18" charset="0"/>
                  <a:ea typeface="Noto Serif TC ExtraBold" panose="02020200000000000000" pitchFamily="18" charset="-128"/>
                  <a:cs typeface="Times New Roman" panose="02020603050405020304" pitchFamily="18" charset="0"/>
                </a:rPr>
                <a:t>累計加總修正</a:t>
              </a:r>
            </a:p>
          </p:txBody>
        </p:sp>
      </p:grp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484FD088-C7B0-4C98-8257-696954D0EAEE}"/>
              </a:ext>
            </a:extLst>
          </p:cNvPr>
          <p:cNvSpPr txBox="1"/>
          <p:nvPr/>
        </p:nvSpPr>
        <p:spPr>
          <a:xfrm>
            <a:off x="2452587" y="1678788"/>
            <a:ext cx="2044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ctr" defTabSz="914400" rtl="0" eaLnBrk="1" fontAlgn="ctr" latinLnBrk="0" hangingPunct="1"/>
            <a:r>
              <a:rPr lang="zh-TW" altLang="en-US" sz="1800" b="1" i="0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Noto Sans TC Medium" panose="020B0200000000000000" pitchFamily="34" charset="-120"/>
                <a:cs typeface="Times New Roman" panose="02020603050405020304" pitchFamily="18" charset="0"/>
              </a:rPr>
              <a:t>急性</a:t>
            </a:r>
            <a:r>
              <a:rPr lang="en-US" altLang="zh-TW" sz="1800" b="1" i="0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Rhinosinusitis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F49B198-41F0-4666-9F52-A73449DE2A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480" y="2147361"/>
            <a:ext cx="5441055" cy="4065639"/>
          </a:xfrm>
          <a:prstGeom prst="rect">
            <a:avLst/>
          </a:prstGeom>
        </p:spPr>
      </p:pic>
      <p:pic>
        <p:nvPicPr>
          <p:cNvPr id="32" name="圖片 31">
            <a:extLst>
              <a:ext uri="{FF2B5EF4-FFF2-40B4-BE49-F238E27FC236}">
                <a16:creationId xmlns:a16="http://schemas.microsoft.com/office/drawing/2014/main" id="{1218A15C-244E-431A-ADBF-B57D8489CF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9553" y="2148258"/>
            <a:ext cx="5332176" cy="4099519"/>
          </a:xfrm>
          <a:prstGeom prst="rect">
            <a:avLst/>
          </a:prstGeom>
        </p:spPr>
      </p:pic>
      <p:sp>
        <p:nvSpPr>
          <p:cNvPr id="33" name="文字方塊 32">
            <a:extLst>
              <a:ext uri="{FF2B5EF4-FFF2-40B4-BE49-F238E27FC236}">
                <a16:creationId xmlns:a16="http://schemas.microsoft.com/office/drawing/2014/main" id="{2108137D-0FAB-4BAE-A360-F02683C2CDF3}"/>
              </a:ext>
            </a:extLst>
          </p:cNvPr>
          <p:cNvSpPr txBox="1"/>
          <p:nvPr/>
        </p:nvSpPr>
        <p:spPr>
          <a:xfrm>
            <a:off x="8190187" y="1676354"/>
            <a:ext cx="1742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800" b="1" i="0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Allergic rhinitis</a:t>
            </a:r>
          </a:p>
        </p:txBody>
      </p:sp>
    </p:spTree>
    <p:extLst>
      <p:ext uri="{BB962C8B-B14F-4D97-AF65-F5344CB8AC3E}">
        <p14:creationId xmlns:p14="http://schemas.microsoft.com/office/powerpoint/2010/main" val="8242810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FD4AF6F-486E-4243-9D34-A525E802B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E65BD-2A04-9A47-8DB5-951B4720CA03}" type="slidenum">
              <a:rPr kumimoji="1" lang="zh-TW" altLang="en-US" smtClean="0"/>
              <a:t>19</a:t>
            </a:fld>
            <a:endParaRPr kumimoji="1"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A6C7FEF-A4FD-DA47-7AA0-33BEB36EB7B8}"/>
              </a:ext>
            </a:extLst>
          </p:cNvPr>
          <p:cNvSpPr/>
          <p:nvPr/>
        </p:nvSpPr>
        <p:spPr>
          <a:xfrm>
            <a:off x="0" y="-18075"/>
            <a:ext cx="12192000" cy="9248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6D5D94A0-22B0-3D08-6F35-26317D067FF5}"/>
              </a:ext>
            </a:extLst>
          </p:cNvPr>
          <p:cNvSpPr txBox="1"/>
          <p:nvPr/>
        </p:nvSpPr>
        <p:spPr>
          <a:xfrm>
            <a:off x="1652098" y="25349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本次進度</a:t>
            </a:r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A4E9D878-491F-45A6-0FCB-F356804CDEA0}"/>
              </a:ext>
            </a:extLst>
          </p:cNvPr>
          <p:cNvGrpSpPr/>
          <p:nvPr/>
        </p:nvGrpSpPr>
        <p:grpSpPr>
          <a:xfrm>
            <a:off x="3675354" y="174331"/>
            <a:ext cx="1950341" cy="540000"/>
            <a:chOff x="3293321" y="169446"/>
            <a:chExt cx="1950341" cy="540000"/>
          </a:xfrm>
        </p:grpSpPr>
        <p:sp>
          <p:nvSpPr>
            <p:cNvPr id="8" name="圓角矩形 7">
              <a:extLst>
                <a:ext uri="{FF2B5EF4-FFF2-40B4-BE49-F238E27FC236}">
                  <a16:creationId xmlns:a16="http://schemas.microsoft.com/office/drawing/2014/main" id="{0A6DFBFB-EFCD-460A-DE60-77FE9391BB24}"/>
                </a:ext>
              </a:extLst>
            </p:cNvPr>
            <p:cNvSpPr/>
            <p:nvPr/>
          </p:nvSpPr>
          <p:spPr>
            <a:xfrm>
              <a:off x="3327137" y="169446"/>
              <a:ext cx="1620000" cy="540000"/>
            </a:xfrm>
            <a:prstGeom prst="roundRect">
              <a:avLst>
                <a:gd name="adj" fmla="val 50000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9" name="群組 8">
              <a:extLst>
                <a:ext uri="{FF2B5EF4-FFF2-40B4-BE49-F238E27FC236}">
                  <a16:creationId xmlns:a16="http://schemas.microsoft.com/office/drawing/2014/main" id="{E85F5940-79C9-D860-07E8-859E47FCBC2A}"/>
                </a:ext>
              </a:extLst>
            </p:cNvPr>
            <p:cNvGrpSpPr/>
            <p:nvPr/>
          </p:nvGrpSpPr>
          <p:grpSpPr>
            <a:xfrm>
              <a:off x="3293321" y="169446"/>
              <a:ext cx="1950341" cy="540000"/>
              <a:chOff x="1445621" y="191648"/>
              <a:chExt cx="1950341" cy="540000"/>
            </a:xfrm>
            <a:noFill/>
          </p:grpSpPr>
          <p:sp>
            <p:nvSpPr>
              <p:cNvPr id="10" name="圓角矩形 9">
                <a:extLst>
                  <a:ext uri="{FF2B5EF4-FFF2-40B4-BE49-F238E27FC236}">
                    <a16:creationId xmlns:a16="http://schemas.microsoft.com/office/drawing/2014/main" id="{3ACC99F7-8E46-E2F8-1E6B-A0401FB19584}"/>
                  </a:ext>
                </a:extLst>
              </p:cNvPr>
              <p:cNvSpPr/>
              <p:nvPr/>
            </p:nvSpPr>
            <p:spPr>
              <a:xfrm>
                <a:off x="1445621" y="191648"/>
                <a:ext cx="1620000" cy="5400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>
                  <a:solidFill>
                    <a:schemeClr val="bg2">
                      <a:lumMod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BA9FFD18-F90A-EC4F-2637-468CE9C862DA}"/>
                  </a:ext>
                </a:extLst>
              </p:cNvPr>
              <p:cNvSpPr txBox="1"/>
              <p:nvPr/>
            </p:nvSpPr>
            <p:spPr>
              <a:xfrm>
                <a:off x="1497323" y="274418"/>
                <a:ext cx="1898639" cy="3693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TW" altLang="en-US" b="1" dirty="0">
                    <a:latin typeface="Times New Roman" panose="02020603050405020304" pitchFamily="18" charset="0"/>
                    <a:ea typeface="Noto Serif TC ExtraBold" panose="02020200000000000000" pitchFamily="18" charset="-128"/>
                    <a:cs typeface="Times New Roman" panose="02020603050405020304" pitchFamily="18" charset="0"/>
                  </a:rPr>
                  <a:t>隨機初始化分群</a:t>
                </a:r>
              </a:p>
            </p:txBody>
          </p:sp>
        </p:grpSp>
      </p:grpSp>
      <p:pic>
        <p:nvPicPr>
          <p:cNvPr id="12" name="圖片 11" descr="一張含有 圖形, 字型, 圓形, 藝術 的圖片&#10;&#10;AI 產生的內容可能不正確。">
            <a:extLst>
              <a:ext uri="{FF2B5EF4-FFF2-40B4-BE49-F238E27FC236}">
                <a16:creationId xmlns:a16="http://schemas.microsoft.com/office/drawing/2014/main" id="{9F60D71F-3F72-6B60-44C3-54342C6FF7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7662" y="21629"/>
            <a:ext cx="540000" cy="540000"/>
          </a:xfrm>
          <a:prstGeom prst="rect">
            <a:avLst/>
          </a:prstGeom>
        </p:spPr>
      </p:pic>
      <p:pic>
        <p:nvPicPr>
          <p:cNvPr id="13" name="圖片 12" descr="一張含有 圖形, 字型, 圓形, 藝術 的圖片&#10;&#10;AI 產生的內容可能不正確。">
            <a:extLst>
              <a:ext uri="{FF2B5EF4-FFF2-40B4-BE49-F238E27FC236}">
                <a16:creationId xmlns:a16="http://schemas.microsoft.com/office/drawing/2014/main" id="{D5958C1E-6932-DA99-8FB7-9A53C5191B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7321" y="258164"/>
            <a:ext cx="540000" cy="540000"/>
          </a:xfrm>
          <a:prstGeom prst="rect">
            <a:avLst/>
          </a:prstGeom>
        </p:spPr>
      </p:pic>
      <p:pic>
        <p:nvPicPr>
          <p:cNvPr id="14" name="圖片 13" descr="一張含有 字型, 符號, 圖形, 美工圖案 的圖片&#10;&#10;AI 產生的內容可能不正確。">
            <a:extLst>
              <a:ext uri="{FF2B5EF4-FFF2-40B4-BE49-F238E27FC236}">
                <a16:creationId xmlns:a16="http://schemas.microsoft.com/office/drawing/2014/main" id="{D5A456BA-6389-99CA-F0D1-C65042854D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044" y="78164"/>
            <a:ext cx="720000" cy="720000"/>
          </a:xfrm>
          <a:prstGeom prst="rect">
            <a:avLst/>
          </a:prstGeom>
        </p:spPr>
      </p:pic>
      <p:pic>
        <p:nvPicPr>
          <p:cNvPr id="15" name="圖片 14" descr="一張含有 圖形, 字型, 圓形, 藝術 的圖片&#10;&#10;AI 產生的內容可能不正確。">
            <a:extLst>
              <a:ext uri="{FF2B5EF4-FFF2-40B4-BE49-F238E27FC236}">
                <a16:creationId xmlns:a16="http://schemas.microsoft.com/office/drawing/2014/main" id="{642E3160-AFFE-1D1E-E543-53624126FD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7662" y="513117"/>
            <a:ext cx="360000" cy="360000"/>
          </a:xfrm>
          <a:prstGeom prst="rect">
            <a:avLst/>
          </a:prstGeom>
        </p:spPr>
      </p:pic>
      <p:sp>
        <p:nvSpPr>
          <p:cNvPr id="16" name="圓角矩形 11">
            <a:extLst>
              <a:ext uri="{FF2B5EF4-FFF2-40B4-BE49-F238E27FC236}">
                <a16:creationId xmlns:a16="http://schemas.microsoft.com/office/drawing/2014/main" id="{8627E563-D729-95B4-C09A-BFCC29E2D687}"/>
              </a:ext>
            </a:extLst>
          </p:cNvPr>
          <p:cNvSpPr/>
          <p:nvPr/>
        </p:nvSpPr>
        <p:spPr>
          <a:xfrm>
            <a:off x="8262061" y="153117"/>
            <a:ext cx="1977099" cy="540000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F9FB8800-295D-7AB9-525C-CEAF5A09604D}"/>
              </a:ext>
            </a:extLst>
          </p:cNvPr>
          <p:cNvGrpSpPr/>
          <p:nvPr/>
        </p:nvGrpSpPr>
        <p:grpSpPr>
          <a:xfrm>
            <a:off x="6284962" y="169446"/>
            <a:ext cx="1620000" cy="540000"/>
            <a:chOff x="1445621" y="191648"/>
            <a:chExt cx="1620000" cy="540000"/>
          </a:xfrm>
          <a:noFill/>
        </p:grpSpPr>
        <p:sp>
          <p:nvSpPr>
            <p:cNvPr id="18" name="圓角矩形 17">
              <a:extLst>
                <a:ext uri="{FF2B5EF4-FFF2-40B4-BE49-F238E27FC236}">
                  <a16:creationId xmlns:a16="http://schemas.microsoft.com/office/drawing/2014/main" id="{E85EA996-CED9-5C3F-207B-E92A5301E403}"/>
                </a:ext>
              </a:extLst>
            </p:cNvPr>
            <p:cNvSpPr/>
            <p:nvPr/>
          </p:nvSpPr>
          <p:spPr>
            <a:xfrm>
              <a:off x="1445621" y="191648"/>
              <a:ext cx="1620000" cy="540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文字方塊 18">
              <a:extLst>
                <a:ext uri="{FF2B5EF4-FFF2-40B4-BE49-F238E27FC236}">
                  <a16:creationId xmlns:a16="http://schemas.microsoft.com/office/drawing/2014/main" id="{438BA3DA-8222-C7B5-EFAB-64CBCD797F26}"/>
                </a:ext>
              </a:extLst>
            </p:cNvPr>
            <p:cNvSpPr txBox="1"/>
            <p:nvPr/>
          </p:nvSpPr>
          <p:spPr>
            <a:xfrm>
              <a:off x="1445621" y="274418"/>
              <a:ext cx="1620000" cy="369332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dirty="0">
                  <a:latin typeface="Times New Roman" panose="02020603050405020304" pitchFamily="18" charset="0"/>
                  <a:ea typeface="Noto Serif TC ExtraBold" panose="02020200000000000000" pitchFamily="18" charset="-128"/>
                  <a:cs typeface="Times New Roman" panose="02020603050405020304" pitchFamily="18" charset="0"/>
                </a:rPr>
                <a:t>分群前後數據</a:t>
              </a:r>
            </a:p>
          </p:txBody>
        </p:sp>
      </p:grpSp>
      <p:grpSp>
        <p:nvGrpSpPr>
          <p:cNvPr id="20" name="群組 19">
            <a:extLst>
              <a:ext uri="{FF2B5EF4-FFF2-40B4-BE49-F238E27FC236}">
                <a16:creationId xmlns:a16="http://schemas.microsoft.com/office/drawing/2014/main" id="{573A5B92-91BF-0C50-9D65-2500B41D4F9D}"/>
              </a:ext>
            </a:extLst>
          </p:cNvPr>
          <p:cNvGrpSpPr/>
          <p:nvPr/>
        </p:nvGrpSpPr>
        <p:grpSpPr>
          <a:xfrm>
            <a:off x="8415303" y="168164"/>
            <a:ext cx="1620000" cy="540000"/>
            <a:chOff x="1445621" y="191648"/>
            <a:chExt cx="1620000" cy="540000"/>
          </a:xfrm>
          <a:noFill/>
        </p:grpSpPr>
        <p:sp>
          <p:nvSpPr>
            <p:cNvPr id="21" name="圓角矩形 17">
              <a:extLst>
                <a:ext uri="{FF2B5EF4-FFF2-40B4-BE49-F238E27FC236}">
                  <a16:creationId xmlns:a16="http://schemas.microsoft.com/office/drawing/2014/main" id="{3A43253B-8B7C-6EF7-FB9D-921638975B02}"/>
                </a:ext>
              </a:extLst>
            </p:cNvPr>
            <p:cNvSpPr/>
            <p:nvPr/>
          </p:nvSpPr>
          <p:spPr>
            <a:xfrm>
              <a:off x="1445621" y="191648"/>
              <a:ext cx="1620000" cy="540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" name="文字方塊 21">
              <a:extLst>
                <a:ext uri="{FF2B5EF4-FFF2-40B4-BE49-F238E27FC236}">
                  <a16:creationId xmlns:a16="http://schemas.microsoft.com/office/drawing/2014/main" id="{ADAEE597-1295-AE41-E6B5-FE3923EA146C}"/>
                </a:ext>
              </a:extLst>
            </p:cNvPr>
            <p:cNvSpPr txBox="1"/>
            <p:nvPr/>
          </p:nvSpPr>
          <p:spPr>
            <a:xfrm>
              <a:off x="1445621" y="274418"/>
              <a:ext cx="1620000" cy="369332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dirty="0">
                  <a:latin typeface="Times New Roman" panose="02020603050405020304" pitchFamily="18" charset="0"/>
                  <a:ea typeface="Noto Serif TC ExtraBold" panose="02020200000000000000" pitchFamily="18" charset="-128"/>
                  <a:cs typeface="Times New Roman" panose="02020603050405020304" pitchFamily="18" charset="0"/>
                </a:rPr>
                <a:t>累計加總修正</a:t>
              </a:r>
            </a:p>
          </p:txBody>
        </p:sp>
      </p:grp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957D07F2-FD86-85C3-5A79-1A4A1A00FFCE}"/>
              </a:ext>
            </a:extLst>
          </p:cNvPr>
          <p:cNvSpPr txBox="1"/>
          <p:nvPr/>
        </p:nvSpPr>
        <p:spPr>
          <a:xfrm>
            <a:off x="698044" y="1266378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結論</a:t>
            </a: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95066950-F17B-80D6-5CC9-2BB056340E28}"/>
              </a:ext>
            </a:extLst>
          </p:cNvPr>
          <p:cNvSpPr txBox="1"/>
          <p:nvPr/>
        </p:nvSpPr>
        <p:spPr>
          <a:xfrm>
            <a:off x="698044" y="1959384"/>
            <a:ext cx="10864473" cy="41983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TW" altLang="en-US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本研究整合 </a:t>
            </a:r>
            <a:r>
              <a:rPr kumimoji="1" lang="en-US" altLang="zh-TW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2016–2019 </a:t>
            </a:r>
            <a:r>
              <a:rPr kumimoji="1" lang="zh-TW" altLang="en-US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年全臺資料，透過 </a:t>
            </a:r>
            <a:r>
              <a:rPr kumimoji="1" lang="en" altLang="zh-TW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IDW </a:t>
            </a:r>
            <a:r>
              <a:rPr kumimoji="1" lang="zh-TW" altLang="en-US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估算鄉鎮層級</a:t>
            </a:r>
            <a:r>
              <a:rPr kumimoji="1" lang="en" altLang="zh-TW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PM2.5</a:t>
            </a:r>
            <a:r>
              <a:rPr kumimoji="1" lang="zh-TW" altLang="en-US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並以五群分群分析，結果顯示</a:t>
            </a:r>
            <a:r>
              <a:rPr kumimoji="1" lang="en" altLang="zh-TW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PM2.5</a:t>
            </a:r>
            <a:r>
              <a:rPr kumimoji="1" lang="zh-TW" altLang="en-US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與上呼吸道相關就診率呈顯著正向關聯；且在不同污染背景下斜率不一，低污染區對短期濃度變動的影響更大。同時，我們在各疾疾病別與區域之間觀察到明確的濃度門檻。</a:t>
            </a:r>
          </a:p>
          <a:p>
            <a:pPr>
              <a:lnSpc>
                <a:spcPct val="150000"/>
              </a:lnSpc>
            </a:pPr>
            <a:endParaRPr kumimoji="1" lang="zh-TW" altLang="en-US" b="1" dirty="0">
              <a:latin typeface="Times New Roman" panose="02020603050405020304" pitchFamily="18" charset="0"/>
              <a:ea typeface="Noto Serif TC ExtraBold" panose="020202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kumimoji="1" lang="zh-TW" altLang="en-US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綜合而言，實驗結果表示以區域分群與</a:t>
            </a:r>
            <a:r>
              <a:rPr kumimoji="1" lang="en" altLang="zh-TW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PM2.5</a:t>
            </a:r>
            <a:r>
              <a:rPr kumimoji="1" lang="zh-TW" altLang="en-US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門檻值的預警與醫療量能部署：在低污染地區，當 </a:t>
            </a:r>
            <a:r>
              <a:rPr kumimoji="1" lang="en" altLang="zh-TW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PM2.5 </a:t>
            </a:r>
            <a:r>
              <a:rPr kumimoji="1" lang="zh-TW" altLang="en-US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快速升高時，鼻科與基層門診應預先調整看診量與衛教；在高污地區，則需針對高背景值期間強化風險溝通與慢性症狀之追蹤。</a:t>
            </a:r>
          </a:p>
          <a:p>
            <a:pPr>
              <a:lnSpc>
                <a:spcPct val="150000"/>
              </a:lnSpc>
            </a:pPr>
            <a:endParaRPr kumimoji="1" lang="zh-TW" altLang="en-US" b="1" dirty="0">
              <a:latin typeface="Times New Roman" panose="02020603050405020304" pitchFamily="18" charset="0"/>
              <a:ea typeface="Noto Serif TC ExtraBold" panose="020202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kumimoji="1" lang="zh-TW" altLang="en-US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未來研究可納入不同污染物與病毒監測。總結來看，</a:t>
            </a:r>
            <a:r>
              <a:rPr kumimoji="1" lang="en" altLang="zh-TW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PM2.5</a:t>
            </a:r>
            <a:r>
              <a:rPr kumimoji="1" lang="zh-TW" altLang="en-US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是可管理的空氣污染，結合各群斜率與門檻在地化警示，將有助降低上呼吸道疾病之門診負荷與健康風險。</a:t>
            </a:r>
          </a:p>
        </p:txBody>
      </p:sp>
    </p:spTree>
    <p:extLst>
      <p:ext uri="{BB962C8B-B14F-4D97-AF65-F5344CB8AC3E}">
        <p14:creationId xmlns:p14="http://schemas.microsoft.com/office/powerpoint/2010/main" val="28129698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C49D15-40CF-0F05-7437-F6B9F35046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2AB3EC92-499B-FF73-782B-09FBDF67D35D}"/>
              </a:ext>
            </a:extLst>
          </p:cNvPr>
          <p:cNvSpPr/>
          <p:nvPr/>
        </p:nvSpPr>
        <p:spPr>
          <a:xfrm>
            <a:off x="0" y="-18075"/>
            <a:ext cx="12192000" cy="9248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618D97E3-D727-B6E2-2AE7-4BDC4EDE21F3}"/>
              </a:ext>
            </a:extLst>
          </p:cNvPr>
          <p:cNvGrpSpPr/>
          <p:nvPr/>
        </p:nvGrpSpPr>
        <p:grpSpPr>
          <a:xfrm>
            <a:off x="1396088" y="168164"/>
            <a:ext cx="1620000" cy="540000"/>
            <a:chOff x="1445621" y="191648"/>
            <a:chExt cx="1620000" cy="540000"/>
          </a:xfrm>
          <a:solidFill>
            <a:schemeClr val="accent4"/>
          </a:solidFill>
        </p:grpSpPr>
        <p:sp>
          <p:nvSpPr>
            <p:cNvPr id="12" name="圓角矩形 11">
              <a:extLst>
                <a:ext uri="{FF2B5EF4-FFF2-40B4-BE49-F238E27FC236}">
                  <a16:creationId xmlns:a16="http://schemas.microsoft.com/office/drawing/2014/main" id="{374B2A5B-D40F-C011-2690-75D68BA81A63}"/>
                </a:ext>
              </a:extLst>
            </p:cNvPr>
            <p:cNvSpPr/>
            <p:nvPr/>
          </p:nvSpPr>
          <p:spPr>
            <a:xfrm>
              <a:off x="1445621" y="191648"/>
              <a:ext cx="1620000" cy="540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" name="文字方塊 12">
              <a:extLst>
                <a:ext uri="{FF2B5EF4-FFF2-40B4-BE49-F238E27FC236}">
                  <a16:creationId xmlns:a16="http://schemas.microsoft.com/office/drawing/2014/main" id="{A3B6DE91-B478-23BB-A634-B8C3FE884EF0}"/>
                </a:ext>
              </a:extLst>
            </p:cNvPr>
            <p:cNvSpPr txBox="1"/>
            <p:nvPr/>
          </p:nvSpPr>
          <p:spPr>
            <a:xfrm>
              <a:off x="1701631" y="276982"/>
              <a:ext cx="1107996" cy="3693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kumimoji="1" lang="zh-TW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Noto Serif TC ExtraBold" panose="02020200000000000000" pitchFamily="18" charset="-128"/>
                  <a:cs typeface="Times New Roman" panose="02020603050405020304" pitchFamily="18" charset="0"/>
                </a:rPr>
                <a:t>本次進度</a:t>
              </a:r>
            </a:p>
          </p:txBody>
        </p:sp>
      </p:grpSp>
      <p:grpSp>
        <p:nvGrpSpPr>
          <p:cNvPr id="3" name="群組 2">
            <a:extLst>
              <a:ext uri="{FF2B5EF4-FFF2-40B4-BE49-F238E27FC236}">
                <a16:creationId xmlns:a16="http://schemas.microsoft.com/office/drawing/2014/main" id="{973582F2-799D-6B5E-659D-0530AAAC0980}"/>
              </a:ext>
            </a:extLst>
          </p:cNvPr>
          <p:cNvGrpSpPr/>
          <p:nvPr/>
        </p:nvGrpSpPr>
        <p:grpSpPr>
          <a:xfrm>
            <a:off x="3675354" y="174331"/>
            <a:ext cx="1950341" cy="540000"/>
            <a:chOff x="3293321" y="169446"/>
            <a:chExt cx="1950341" cy="540000"/>
          </a:xfrm>
        </p:grpSpPr>
        <p:sp>
          <p:nvSpPr>
            <p:cNvPr id="2" name="圓角矩形 1">
              <a:extLst>
                <a:ext uri="{FF2B5EF4-FFF2-40B4-BE49-F238E27FC236}">
                  <a16:creationId xmlns:a16="http://schemas.microsoft.com/office/drawing/2014/main" id="{E0E00CE0-6E54-3BBB-67CB-83D5AAB55692}"/>
                </a:ext>
              </a:extLst>
            </p:cNvPr>
            <p:cNvSpPr/>
            <p:nvPr/>
          </p:nvSpPr>
          <p:spPr>
            <a:xfrm>
              <a:off x="3327137" y="169446"/>
              <a:ext cx="1620000" cy="540000"/>
            </a:xfrm>
            <a:prstGeom prst="roundRect">
              <a:avLst>
                <a:gd name="adj" fmla="val 50000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4" name="群組 13">
              <a:extLst>
                <a:ext uri="{FF2B5EF4-FFF2-40B4-BE49-F238E27FC236}">
                  <a16:creationId xmlns:a16="http://schemas.microsoft.com/office/drawing/2014/main" id="{49DE03A6-36D4-FBEA-6E76-DDCE717F9015}"/>
                </a:ext>
              </a:extLst>
            </p:cNvPr>
            <p:cNvGrpSpPr/>
            <p:nvPr/>
          </p:nvGrpSpPr>
          <p:grpSpPr>
            <a:xfrm>
              <a:off x="3293321" y="169446"/>
              <a:ext cx="1950341" cy="540000"/>
              <a:chOff x="1445621" y="191648"/>
              <a:chExt cx="1950341" cy="540000"/>
            </a:xfrm>
            <a:noFill/>
          </p:grpSpPr>
          <p:sp>
            <p:nvSpPr>
              <p:cNvPr id="15" name="圓角矩形 14">
                <a:extLst>
                  <a:ext uri="{FF2B5EF4-FFF2-40B4-BE49-F238E27FC236}">
                    <a16:creationId xmlns:a16="http://schemas.microsoft.com/office/drawing/2014/main" id="{0474C192-9F93-B9FC-A0B5-579A1151E4FE}"/>
                  </a:ext>
                </a:extLst>
              </p:cNvPr>
              <p:cNvSpPr/>
              <p:nvPr/>
            </p:nvSpPr>
            <p:spPr>
              <a:xfrm>
                <a:off x="1445621" y="191648"/>
                <a:ext cx="1620000" cy="5400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>
                  <a:solidFill>
                    <a:schemeClr val="bg2">
                      <a:lumMod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0936C872-F4DD-6466-26DB-3A8A73C4175E}"/>
                  </a:ext>
                </a:extLst>
              </p:cNvPr>
              <p:cNvSpPr txBox="1"/>
              <p:nvPr/>
            </p:nvSpPr>
            <p:spPr>
              <a:xfrm>
                <a:off x="1497323" y="274418"/>
                <a:ext cx="1898639" cy="3693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TW" altLang="en-US" b="1" dirty="0">
                    <a:solidFill>
                      <a:schemeClr val="bg2">
                        <a:lumMod val="25000"/>
                      </a:schemeClr>
                    </a:solidFill>
                    <a:latin typeface="Times New Roman" panose="02020603050405020304" pitchFamily="18" charset="0"/>
                    <a:ea typeface="Noto Serif TC ExtraBold" panose="02020200000000000000" pitchFamily="18" charset="-128"/>
                    <a:cs typeface="Times New Roman" panose="02020603050405020304" pitchFamily="18" charset="0"/>
                  </a:rPr>
                  <a:t>隨機初始化分群</a:t>
                </a:r>
              </a:p>
            </p:txBody>
          </p:sp>
        </p:grpSp>
      </p:grp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7D1A14B9-6107-DC48-4E75-AC818A7221CF}"/>
              </a:ext>
            </a:extLst>
          </p:cNvPr>
          <p:cNvGrpSpPr/>
          <p:nvPr/>
        </p:nvGrpSpPr>
        <p:grpSpPr>
          <a:xfrm>
            <a:off x="6284962" y="169446"/>
            <a:ext cx="1620000" cy="540000"/>
            <a:chOff x="1445621" y="191648"/>
            <a:chExt cx="1620000" cy="540000"/>
          </a:xfrm>
          <a:noFill/>
        </p:grpSpPr>
        <p:sp>
          <p:nvSpPr>
            <p:cNvPr id="18" name="圓角矩形 17">
              <a:extLst>
                <a:ext uri="{FF2B5EF4-FFF2-40B4-BE49-F238E27FC236}">
                  <a16:creationId xmlns:a16="http://schemas.microsoft.com/office/drawing/2014/main" id="{742AA242-0373-945D-00B9-4AE64A29CF59}"/>
                </a:ext>
              </a:extLst>
            </p:cNvPr>
            <p:cNvSpPr/>
            <p:nvPr/>
          </p:nvSpPr>
          <p:spPr>
            <a:xfrm>
              <a:off x="1445621" y="191648"/>
              <a:ext cx="1620000" cy="540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文字方塊 18">
              <a:extLst>
                <a:ext uri="{FF2B5EF4-FFF2-40B4-BE49-F238E27FC236}">
                  <a16:creationId xmlns:a16="http://schemas.microsoft.com/office/drawing/2014/main" id="{D8DA4BB1-CC5A-0669-A7A9-4C00EEE8BB57}"/>
                </a:ext>
              </a:extLst>
            </p:cNvPr>
            <p:cNvSpPr txBox="1"/>
            <p:nvPr/>
          </p:nvSpPr>
          <p:spPr>
            <a:xfrm>
              <a:off x="1445621" y="274418"/>
              <a:ext cx="1620000" cy="369332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dirty="0">
                  <a:solidFill>
                    <a:schemeClr val="bg2">
                      <a:lumMod val="25000"/>
                    </a:schemeClr>
                  </a:solidFill>
                  <a:latin typeface="Times New Roman" panose="02020603050405020304" pitchFamily="18" charset="0"/>
                  <a:ea typeface="Noto Serif TC ExtraBold" panose="02020200000000000000" pitchFamily="18" charset="-128"/>
                  <a:cs typeface="Times New Roman" panose="02020603050405020304" pitchFamily="18" charset="0"/>
                </a:rPr>
                <a:t>分群前後數據</a:t>
              </a:r>
            </a:p>
          </p:txBody>
        </p:sp>
      </p:grpSp>
      <p:pic>
        <p:nvPicPr>
          <p:cNvPr id="30" name="圖片 29" descr="一張含有 圖形, 字型, 圓形, 藝術 的圖片&#10;&#10;AI 產生的內容可能不正確。">
            <a:extLst>
              <a:ext uri="{FF2B5EF4-FFF2-40B4-BE49-F238E27FC236}">
                <a16:creationId xmlns:a16="http://schemas.microsoft.com/office/drawing/2014/main" id="{2E26C01F-441B-0940-D188-D0125A4FB3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7662" y="21629"/>
            <a:ext cx="540000" cy="540000"/>
          </a:xfrm>
          <a:prstGeom prst="rect">
            <a:avLst/>
          </a:prstGeom>
        </p:spPr>
      </p:pic>
      <p:pic>
        <p:nvPicPr>
          <p:cNvPr id="52" name="圖片 51" descr="一張含有 圖形, 字型, 圓形, 藝術 的圖片&#10;&#10;AI 產生的內容可能不正確。">
            <a:extLst>
              <a:ext uri="{FF2B5EF4-FFF2-40B4-BE49-F238E27FC236}">
                <a16:creationId xmlns:a16="http://schemas.microsoft.com/office/drawing/2014/main" id="{9BF1420A-D235-391B-A708-33A34944AF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7321" y="258164"/>
            <a:ext cx="540000" cy="540000"/>
          </a:xfrm>
          <a:prstGeom prst="rect">
            <a:avLst/>
          </a:prstGeom>
        </p:spPr>
      </p:pic>
      <p:pic>
        <p:nvPicPr>
          <p:cNvPr id="54" name="圖片 53" descr="一張含有 字型, 符號, 圖形, 美工圖案 的圖片&#10;&#10;AI 產生的內容可能不正確。">
            <a:extLst>
              <a:ext uri="{FF2B5EF4-FFF2-40B4-BE49-F238E27FC236}">
                <a16:creationId xmlns:a16="http://schemas.microsoft.com/office/drawing/2014/main" id="{E2699892-33FE-5C4F-A314-B6EDE92F7E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044" y="78164"/>
            <a:ext cx="720000" cy="720000"/>
          </a:xfrm>
          <a:prstGeom prst="rect">
            <a:avLst/>
          </a:prstGeom>
        </p:spPr>
      </p:pic>
      <p:pic>
        <p:nvPicPr>
          <p:cNvPr id="55" name="圖片 54" descr="一張含有 圖形, 字型, 圓形, 藝術 的圖片&#10;&#10;AI 產生的內容可能不正確。">
            <a:extLst>
              <a:ext uri="{FF2B5EF4-FFF2-40B4-BE49-F238E27FC236}">
                <a16:creationId xmlns:a16="http://schemas.microsoft.com/office/drawing/2014/main" id="{643E0E4F-F8C3-DF4B-D057-425A22CF77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7662" y="513117"/>
            <a:ext cx="360000" cy="360000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16A6BF5C-CF30-49F9-D072-B6BB52DB862A}"/>
              </a:ext>
            </a:extLst>
          </p:cNvPr>
          <p:cNvSpPr txBox="1"/>
          <p:nvPr/>
        </p:nvSpPr>
        <p:spPr>
          <a:xfrm>
            <a:off x="698044" y="1266378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本次進度摘要</a:t>
            </a:r>
          </a:p>
        </p:txBody>
      </p:sp>
      <p:sp>
        <p:nvSpPr>
          <p:cNvPr id="10" name="投影片編號版面配置區 9">
            <a:extLst>
              <a:ext uri="{FF2B5EF4-FFF2-40B4-BE49-F238E27FC236}">
                <a16:creationId xmlns:a16="http://schemas.microsoft.com/office/drawing/2014/main" id="{1EC7522C-9F51-C63C-1362-138A198CA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E65BD-2A04-9A47-8DB5-951B4720CA03}" type="slidenum">
              <a:rPr kumimoji="1" lang="zh-TW" altLang="en-US" smtClean="0"/>
              <a:t>2</a:t>
            </a:fld>
            <a:endParaRPr kumimoji="1"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F468590D-D57A-B6D4-4DD5-B8F368646514}"/>
              </a:ext>
            </a:extLst>
          </p:cNvPr>
          <p:cNvSpPr txBox="1"/>
          <p:nvPr/>
        </p:nvSpPr>
        <p:spPr>
          <a:xfrm>
            <a:off x="698044" y="2087684"/>
            <a:ext cx="10785119" cy="16801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buNone/>
            </a:pPr>
            <a:r>
              <a:rPr lang="zh-TW" altLang="en-US" b="1" dirty="0">
                <a:latin typeface="Noto Serif TC ExtraBold" panose="02020200000000000000" pitchFamily="18" charset="-128"/>
                <a:ea typeface="Noto Serif TC ExtraBold" panose="02020200000000000000" pitchFamily="18" charset="-128"/>
              </a:rPr>
              <a:t>初步撰寫出論文一 </a:t>
            </a:r>
            <a:r>
              <a:rPr lang="en-US" altLang="zh-TW" b="1" dirty="0">
                <a:latin typeface="Noto Serif TC ExtraBold" panose="02020200000000000000" pitchFamily="18" charset="-128"/>
                <a:ea typeface="Noto Serif TC ExtraBold" panose="02020200000000000000" pitchFamily="18" charset="-128"/>
              </a:rPr>
              <a:t>-</a:t>
            </a:r>
            <a:r>
              <a:rPr lang="zh-TW" altLang="en-US" b="1" dirty="0">
                <a:latin typeface="Noto Serif TC ExtraBold" panose="02020200000000000000" pitchFamily="18" charset="-128"/>
                <a:ea typeface="Noto Serif TC ExtraBold" panose="02020200000000000000" pitchFamily="18" charset="-128"/>
              </a:rPr>
              <a:t> </a:t>
            </a:r>
            <a:r>
              <a:rPr lang="en-US" altLang="zh-TW" b="1" dirty="0">
                <a:latin typeface="Noto Serif TC ExtraBold" panose="02020200000000000000" pitchFamily="18" charset="-128"/>
                <a:ea typeface="Noto Serif TC ExtraBold" panose="02020200000000000000" pitchFamily="18" charset="-128"/>
              </a:rPr>
              <a:t>PM2.5</a:t>
            </a:r>
            <a:r>
              <a:rPr lang="zh-TW" altLang="en-US" b="1" dirty="0">
                <a:latin typeface="Noto Serif TC ExtraBold" panose="02020200000000000000" pitchFamily="18" charset="-128"/>
                <a:ea typeface="Noto Serif TC ExtraBold" panose="02020200000000000000" pitchFamily="18" charset="-128"/>
              </a:rPr>
              <a:t>對上呼吸道感染之影響：來自臺灣之全國性實證</a:t>
            </a:r>
            <a:endParaRPr lang="en-US" altLang="zh-TW" b="1" dirty="0">
              <a:latin typeface="Noto Serif TC ExtraBold" panose="02020200000000000000" pitchFamily="18" charset="-128"/>
              <a:ea typeface="Noto Serif TC ExtraBold" panose="02020200000000000000" pitchFamily="18" charset="-128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b="1" dirty="0">
                <a:latin typeface="Noto Serif TC ExtraBold" panose="02020200000000000000" pitchFamily="18" charset="-128"/>
                <a:ea typeface="Noto Serif TC ExtraBold" panose="02020200000000000000" pitchFamily="18" charset="-128"/>
              </a:rPr>
              <a:t>將分群以隨機初始化重新做過，以確保分群的穩定性</a:t>
            </a:r>
            <a:endParaRPr lang="en-US" altLang="zh-TW" b="1" dirty="0">
              <a:latin typeface="Noto Serif TC ExtraBold" panose="02020200000000000000" pitchFamily="18" charset="-128"/>
              <a:ea typeface="Noto Serif TC ExtraBold" panose="02020200000000000000" pitchFamily="18" charset="-128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b="1" dirty="0">
                <a:latin typeface="Noto Serif TC ExtraBold" panose="02020200000000000000" pitchFamily="18" charset="-128"/>
                <a:ea typeface="Noto Serif TC ExtraBold" panose="02020200000000000000" pitchFamily="18" charset="-128"/>
              </a:rPr>
              <a:t>修正累計加總計算，並繪製出延遲更長</a:t>
            </a:r>
            <a:r>
              <a:rPr lang="en-US" altLang="zh-TW" b="1" dirty="0">
                <a:latin typeface="Noto Serif TC ExtraBold" panose="02020200000000000000" pitchFamily="18" charset="-128"/>
                <a:ea typeface="Noto Serif TC ExtraBold" panose="02020200000000000000" pitchFamily="18" charset="-128"/>
              </a:rPr>
              <a:t>(0-10</a:t>
            </a:r>
            <a:r>
              <a:rPr lang="zh-TW" altLang="en-US" b="1" dirty="0">
                <a:latin typeface="Noto Serif TC ExtraBold" panose="02020200000000000000" pitchFamily="18" charset="-128"/>
                <a:ea typeface="Noto Serif TC ExtraBold" panose="02020200000000000000" pitchFamily="18" charset="-128"/>
              </a:rPr>
              <a:t>周</a:t>
            </a:r>
            <a:r>
              <a:rPr lang="en-US" altLang="zh-TW" b="1" dirty="0">
                <a:latin typeface="Noto Serif TC ExtraBold" panose="02020200000000000000" pitchFamily="18" charset="-128"/>
                <a:ea typeface="Noto Serif TC ExtraBold" panose="02020200000000000000" pitchFamily="18" charset="-128"/>
              </a:rPr>
              <a:t>)</a:t>
            </a:r>
            <a:r>
              <a:rPr lang="zh-TW" altLang="en-US" b="1" dirty="0">
                <a:latin typeface="Noto Serif TC ExtraBold" panose="02020200000000000000" pitchFamily="18" charset="-128"/>
                <a:ea typeface="Noto Serif TC ExtraBold" panose="02020200000000000000" pitchFamily="18" charset="-128"/>
              </a:rPr>
              <a:t>的關係圖 </a:t>
            </a:r>
          </a:p>
        </p:txBody>
      </p: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58889557-11A2-4064-8002-74923C89C434}"/>
              </a:ext>
            </a:extLst>
          </p:cNvPr>
          <p:cNvGrpSpPr/>
          <p:nvPr/>
        </p:nvGrpSpPr>
        <p:grpSpPr>
          <a:xfrm>
            <a:off x="8415303" y="168164"/>
            <a:ext cx="1620000" cy="540000"/>
            <a:chOff x="1445621" y="191648"/>
            <a:chExt cx="1620000" cy="540000"/>
          </a:xfrm>
          <a:noFill/>
        </p:grpSpPr>
        <p:sp>
          <p:nvSpPr>
            <p:cNvPr id="25" name="圓角矩形 17">
              <a:extLst>
                <a:ext uri="{FF2B5EF4-FFF2-40B4-BE49-F238E27FC236}">
                  <a16:creationId xmlns:a16="http://schemas.microsoft.com/office/drawing/2014/main" id="{FB4D0FD8-9D93-47D8-8B7B-990A9FA83A86}"/>
                </a:ext>
              </a:extLst>
            </p:cNvPr>
            <p:cNvSpPr/>
            <p:nvPr/>
          </p:nvSpPr>
          <p:spPr>
            <a:xfrm>
              <a:off x="1445621" y="191648"/>
              <a:ext cx="1620000" cy="540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" name="文字方塊 25">
              <a:extLst>
                <a:ext uri="{FF2B5EF4-FFF2-40B4-BE49-F238E27FC236}">
                  <a16:creationId xmlns:a16="http://schemas.microsoft.com/office/drawing/2014/main" id="{7855B6C0-C5D7-4820-A1AE-72B7DC04E257}"/>
                </a:ext>
              </a:extLst>
            </p:cNvPr>
            <p:cNvSpPr txBox="1"/>
            <p:nvPr/>
          </p:nvSpPr>
          <p:spPr>
            <a:xfrm>
              <a:off x="1445621" y="274418"/>
              <a:ext cx="1620000" cy="369332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dirty="0">
                  <a:solidFill>
                    <a:schemeClr val="bg2">
                      <a:lumMod val="25000"/>
                    </a:schemeClr>
                  </a:solidFill>
                  <a:latin typeface="Times New Roman" panose="02020603050405020304" pitchFamily="18" charset="0"/>
                  <a:ea typeface="Noto Serif TC ExtraBold" panose="02020200000000000000" pitchFamily="18" charset="-128"/>
                  <a:cs typeface="Times New Roman" panose="02020603050405020304" pitchFamily="18" charset="0"/>
                </a:rPr>
                <a:t>累計加總修正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254490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C49D15-40CF-0F05-7437-F6B9F35046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2AB3EC92-499B-FF73-782B-09FBDF67D35D}"/>
              </a:ext>
            </a:extLst>
          </p:cNvPr>
          <p:cNvSpPr/>
          <p:nvPr/>
        </p:nvSpPr>
        <p:spPr>
          <a:xfrm>
            <a:off x="0" y="-18075"/>
            <a:ext cx="12192000" cy="9248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A3B6DE91-B478-23BB-A634-B8C3FE884EF0}"/>
              </a:ext>
            </a:extLst>
          </p:cNvPr>
          <p:cNvSpPr txBox="1"/>
          <p:nvPr/>
        </p:nvSpPr>
        <p:spPr>
          <a:xfrm>
            <a:off x="1652098" y="25349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本次進度</a:t>
            </a: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973582F2-799D-6B5E-659D-0530AAAC0980}"/>
              </a:ext>
            </a:extLst>
          </p:cNvPr>
          <p:cNvGrpSpPr/>
          <p:nvPr/>
        </p:nvGrpSpPr>
        <p:grpSpPr>
          <a:xfrm>
            <a:off x="3675354" y="174331"/>
            <a:ext cx="1950341" cy="540000"/>
            <a:chOff x="3293321" y="169446"/>
            <a:chExt cx="1950341" cy="540000"/>
          </a:xfrm>
        </p:grpSpPr>
        <p:sp>
          <p:nvSpPr>
            <p:cNvPr id="2" name="圓角矩形 1">
              <a:extLst>
                <a:ext uri="{FF2B5EF4-FFF2-40B4-BE49-F238E27FC236}">
                  <a16:creationId xmlns:a16="http://schemas.microsoft.com/office/drawing/2014/main" id="{E0E00CE0-6E54-3BBB-67CB-83D5AAB55692}"/>
                </a:ext>
              </a:extLst>
            </p:cNvPr>
            <p:cNvSpPr/>
            <p:nvPr/>
          </p:nvSpPr>
          <p:spPr>
            <a:xfrm>
              <a:off x="3327137" y="169446"/>
              <a:ext cx="1620000" cy="540000"/>
            </a:xfrm>
            <a:prstGeom prst="roundRect">
              <a:avLst>
                <a:gd name="adj" fmla="val 50000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4" name="群組 13">
              <a:extLst>
                <a:ext uri="{FF2B5EF4-FFF2-40B4-BE49-F238E27FC236}">
                  <a16:creationId xmlns:a16="http://schemas.microsoft.com/office/drawing/2014/main" id="{49DE03A6-36D4-FBEA-6E76-DDCE717F9015}"/>
                </a:ext>
              </a:extLst>
            </p:cNvPr>
            <p:cNvGrpSpPr/>
            <p:nvPr/>
          </p:nvGrpSpPr>
          <p:grpSpPr>
            <a:xfrm>
              <a:off x="3293321" y="169446"/>
              <a:ext cx="1950341" cy="540000"/>
              <a:chOff x="1445621" y="191648"/>
              <a:chExt cx="1950341" cy="540000"/>
            </a:xfrm>
            <a:noFill/>
          </p:grpSpPr>
          <p:sp>
            <p:nvSpPr>
              <p:cNvPr id="15" name="圓角矩形 14">
                <a:extLst>
                  <a:ext uri="{FF2B5EF4-FFF2-40B4-BE49-F238E27FC236}">
                    <a16:creationId xmlns:a16="http://schemas.microsoft.com/office/drawing/2014/main" id="{0474C192-9F93-B9FC-A0B5-579A1151E4FE}"/>
                  </a:ext>
                </a:extLst>
              </p:cNvPr>
              <p:cNvSpPr/>
              <p:nvPr/>
            </p:nvSpPr>
            <p:spPr>
              <a:xfrm>
                <a:off x="1445621" y="191648"/>
                <a:ext cx="1620000" cy="5400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>
                  <a:solidFill>
                    <a:schemeClr val="bg2">
                      <a:lumMod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0936C872-F4DD-6466-26DB-3A8A73C4175E}"/>
                  </a:ext>
                </a:extLst>
              </p:cNvPr>
              <p:cNvSpPr txBox="1"/>
              <p:nvPr/>
            </p:nvSpPr>
            <p:spPr>
              <a:xfrm>
                <a:off x="1497323" y="274418"/>
                <a:ext cx="1898639" cy="3693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TW" altLang="en-US" b="1" dirty="0">
                    <a:latin typeface="Times New Roman" panose="02020603050405020304" pitchFamily="18" charset="0"/>
                    <a:ea typeface="Noto Serif TC ExtraBold" panose="02020200000000000000" pitchFamily="18" charset="-128"/>
                    <a:cs typeface="Times New Roman" panose="02020603050405020304" pitchFamily="18" charset="0"/>
                  </a:rPr>
                  <a:t>隨機初始化分群</a:t>
                </a:r>
              </a:p>
            </p:txBody>
          </p:sp>
        </p:grpSp>
      </p:grpSp>
      <p:pic>
        <p:nvPicPr>
          <p:cNvPr id="30" name="圖片 29" descr="一張含有 圖形, 字型, 圓形, 藝術 的圖片&#10;&#10;AI 產生的內容可能不正確。">
            <a:extLst>
              <a:ext uri="{FF2B5EF4-FFF2-40B4-BE49-F238E27FC236}">
                <a16:creationId xmlns:a16="http://schemas.microsoft.com/office/drawing/2014/main" id="{2E26C01F-441B-0940-D188-D0125A4FB3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7662" y="21629"/>
            <a:ext cx="540000" cy="540000"/>
          </a:xfrm>
          <a:prstGeom prst="rect">
            <a:avLst/>
          </a:prstGeom>
        </p:spPr>
      </p:pic>
      <p:pic>
        <p:nvPicPr>
          <p:cNvPr id="52" name="圖片 51" descr="一張含有 圖形, 字型, 圓形, 藝術 的圖片&#10;&#10;AI 產生的內容可能不正確。">
            <a:extLst>
              <a:ext uri="{FF2B5EF4-FFF2-40B4-BE49-F238E27FC236}">
                <a16:creationId xmlns:a16="http://schemas.microsoft.com/office/drawing/2014/main" id="{9BF1420A-D235-391B-A708-33A34944AF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7321" y="258164"/>
            <a:ext cx="540000" cy="540000"/>
          </a:xfrm>
          <a:prstGeom prst="rect">
            <a:avLst/>
          </a:prstGeom>
        </p:spPr>
      </p:pic>
      <p:pic>
        <p:nvPicPr>
          <p:cNvPr id="54" name="圖片 53" descr="一張含有 字型, 符號, 圖形, 美工圖案 的圖片&#10;&#10;AI 產生的內容可能不正確。">
            <a:extLst>
              <a:ext uri="{FF2B5EF4-FFF2-40B4-BE49-F238E27FC236}">
                <a16:creationId xmlns:a16="http://schemas.microsoft.com/office/drawing/2014/main" id="{E2699892-33FE-5C4F-A314-B6EDE92F7E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044" y="78164"/>
            <a:ext cx="720000" cy="720000"/>
          </a:xfrm>
          <a:prstGeom prst="rect">
            <a:avLst/>
          </a:prstGeom>
        </p:spPr>
      </p:pic>
      <p:pic>
        <p:nvPicPr>
          <p:cNvPr id="55" name="圖片 54" descr="一張含有 圖形, 字型, 圓形, 藝術 的圖片&#10;&#10;AI 產生的內容可能不正確。">
            <a:extLst>
              <a:ext uri="{FF2B5EF4-FFF2-40B4-BE49-F238E27FC236}">
                <a16:creationId xmlns:a16="http://schemas.microsoft.com/office/drawing/2014/main" id="{643E0E4F-F8C3-DF4B-D057-425A22CF77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7662" y="513117"/>
            <a:ext cx="360000" cy="360000"/>
          </a:xfrm>
          <a:prstGeom prst="rect">
            <a:avLst/>
          </a:prstGeom>
        </p:spPr>
      </p:pic>
      <p:sp>
        <p:nvSpPr>
          <p:cNvPr id="10" name="投影片編號版面配置區 9">
            <a:extLst>
              <a:ext uri="{FF2B5EF4-FFF2-40B4-BE49-F238E27FC236}">
                <a16:creationId xmlns:a16="http://schemas.microsoft.com/office/drawing/2014/main" id="{1EC7522C-9F51-C63C-1362-138A198CA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E65BD-2A04-9A47-8DB5-951B4720CA03}" type="slidenum">
              <a:rPr kumimoji="1" lang="zh-TW" altLang="en-US" smtClean="0"/>
              <a:t>20</a:t>
            </a:fld>
            <a:endParaRPr kumimoji="1" lang="zh-TW" altLang="en-US"/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D10045E2-425B-4049-BF0B-1892777B1EF4}"/>
              </a:ext>
            </a:extLst>
          </p:cNvPr>
          <p:cNvSpPr txBox="1"/>
          <p:nvPr/>
        </p:nvSpPr>
        <p:spPr>
          <a:xfrm>
            <a:off x="698044" y="1266378"/>
            <a:ext cx="41857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以更長的延遲週期繪製關係圖</a:t>
            </a:r>
          </a:p>
        </p:txBody>
      </p:sp>
      <p:sp>
        <p:nvSpPr>
          <p:cNvPr id="35" name="圓角矩形 11">
            <a:extLst>
              <a:ext uri="{FF2B5EF4-FFF2-40B4-BE49-F238E27FC236}">
                <a16:creationId xmlns:a16="http://schemas.microsoft.com/office/drawing/2014/main" id="{EE9554FD-477F-4C61-AD86-973E06889233}"/>
              </a:ext>
            </a:extLst>
          </p:cNvPr>
          <p:cNvSpPr/>
          <p:nvPr/>
        </p:nvSpPr>
        <p:spPr>
          <a:xfrm>
            <a:off x="8262061" y="153117"/>
            <a:ext cx="1977099" cy="5400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6" name="群組 35">
            <a:extLst>
              <a:ext uri="{FF2B5EF4-FFF2-40B4-BE49-F238E27FC236}">
                <a16:creationId xmlns:a16="http://schemas.microsoft.com/office/drawing/2014/main" id="{EC7B19C9-1442-478C-A1A5-51905AFD9BCE}"/>
              </a:ext>
            </a:extLst>
          </p:cNvPr>
          <p:cNvGrpSpPr/>
          <p:nvPr/>
        </p:nvGrpSpPr>
        <p:grpSpPr>
          <a:xfrm>
            <a:off x="6284962" y="169446"/>
            <a:ext cx="1620000" cy="540000"/>
            <a:chOff x="1445621" y="191648"/>
            <a:chExt cx="1620000" cy="540000"/>
          </a:xfrm>
          <a:noFill/>
        </p:grpSpPr>
        <p:sp>
          <p:nvSpPr>
            <p:cNvPr id="37" name="圓角矩形 17">
              <a:extLst>
                <a:ext uri="{FF2B5EF4-FFF2-40B4-BE49-F238E27FC236}">
                  <a16:creationId xmlns:a16="http://schemas.microsoft.com/office/drawing/2014/main" id="{339098CF-A4E2-4945-A480-B738E34ED4A3}"/>
                </a:ext>
              </a:extLst>
            </p:cNvPr>
            <p:cNvSpPr/>
            <p:nvPr/>
          </p:nvSpPr>
          <p:spPr>
            <a:xfrm>
              <a:off x="1445621" y="191648"/>
              <a:ext cx="1620000" cy="540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8" name="文字方塊 37">
              <a:extLst>
                <a:ext uri="{FF2B5EF4-FFF2-40B4-BE49-F238E27FC236}">
                  <a16:creationId xmlns:a16="http://schemas.microsoft.com/office/drawing/2014/main" id="{A5027931-C63D-4B24-BD3A-F84CD2278697}"/>
                </a:ext>
              </a:extLst>
            </p:cNvPr>
            <p:cNvSpPr txBox="1"/>
            <p:nvPr/>
          </p:nvSpPr>
          <p:spPr>
            <a:xfrm>
              <a:off x="1445621" y="274418"/>
              <a:ext cx="1620000" cy="369332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dirty="0">
                  <a:latin typeface="Times New Roman" panose="02020603050405020304" pitchFamily="18" charset="0"/>
                  <a:ea typeface="Noto Serif TC ExtraBold" panose="02020200000000000000" pitchFamily="18" charset="-128"/>
                  <a:cs typeface="Times New Roman" panose="02020603050405020304" pitchFamily="18" charset="0"/>
                </a:rPr>
                <a:t>分群前後數據</a:t>
              </a:r>
            </a:p>
          </p:txBody>
        </p:sp>
      </p:grpSp>
      <p:grpSp>
        <p:nvGrpSpPr>
          <p:cNvPr id="39" name="群組 38">
            <a:extLst>
              <a:ext uri="{FF2B5EF4-FFF2-40B4-BE49-F238E27FC236}">
                <a16:creationId xmlns:a16="http://schemas.microsoft.com/office/drawing/2014/main" id="{CB60E723-3F5B-4F29-A8C9-34360CC92638}"/>
              </a:ext>
            </a:extLst>
          </p:cNvPr>
          <p:cNvGrpSpPr/>
          <p:nvPr/>
        </p:nvGrpSpPr>
        <p:grpSpPr>
          <a:xfrm>
            <a:off x="8415303" y="168164"/>
            <a:ext cx="1620000" cy="540000"/>
            <a:chOff x="1445621" y="191648"/>
            <a:chExt cx="1620000" cy="540000"/>
          </a:xfrm>
          <a:noFill/>
        </p:grpSpPr>
        <p:sp>
          <p:nvSpPr>
            <p:cNvPr id="40" name="圓角矩形 17">
              <a:extLst>
                <a:ext uri="{FF2B5EF4-FFF2-40B4-BE49-F238E27FC236}">
                  <a16:creationId xmlns:a16="http://schemas.microsoft.com/office/drawing/2014/main" id="{435C422E-2293-46C4-B938-89CC711F9786}"/>
                </a:ext>
              </a:extLst>
            </p:cNvPr>
            <p:cNvSpPr/>
            <p:nvPr/>
          </p:nvSpPr>
          <p:spPr>
            <a:xfrm>
              <a:off x="1445621" y="191648"/>
              <a:ext cx="1620000" cy="540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1" name="文字方塊 40">
              <a:extLst>
                <a:ext uri="{FF2B5EF4-FFF2-40B4-BE49-F238E27FC236}">
                  <a16:creationId xmlns:a16="http://schemas.microsoft.com/office/drawing/2014/main" id="{E3F2CBBD-FDAF-4A4A-9764-7072689A5A14}"/>
                </a:ext>
              </a:extLst>
            </p:cNvPr>
            <p:cNvSpPr txBox="1"/>
            <p:nvPr/>
          </p:nvSpPr>
          <p:spPr>
            <a:xfrm>
              <a:off x="1445621" y="274418"/>
              <a:ext cx="1620000" cy="369332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Noto Serif TC ExtraBold" panose="02020200000000000000" pitchFamily="18" charset="-128"/>
                  <a:cs typeface="Times New Roman" panose="02020603050405020304" pitchFamily="18" charset="0"/>
                </a:rPr>
                <a:t>累計加總修正</a:t>
              </a:r>
            </a:p>
          </p:txBody>
        </p:sp>
      </p:grpSp>
      <p:pic>
        <p:nvPicPr>
          <p:cNvPr id="7" name="圖片 6">
            <a:extLst>
              <a:ext uri="{FF2B5EF4-FFF2-40B4-BE49-F238E27FC236}">
                <a16:creationId xmlns:a16="http://schemas.microsoft.com/office/drawing/2014/main" id="{D6E87A63-A552-4069-B37E-67C0E76781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6400" y="1728043"/>
            <a:ext cx="9259200" cy="46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8819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C49D15-40CF-0F05-7437-F6B9F35046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2AB3EC92-499B-FF73-782B-09FBDF67D35D}"/>
              </a:ext>
            </a:extLst>
          </p:cNvPr>
          <p:cNvSpPr/>
          <p:nvPr/>
        </p:nvSpPr>
        <p:spPr>
          <a:xfrm>
            <a:off x="0" y="-18075"/>
            <a:ext cx="12192000" cy="9248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A3B6DE91-B478-23BB-A634-B8C3FE884EF0}"/>
              </a:ext>
            </a:extLst>
          </p:cNvPr>
          <p:cNvSpPr txBox="1"/>
          <p:nvPr/>
        </p:nvSpPr>
        <p:spPr>
          <a:xfrm>
            <a:off x="1652098" y="25349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本次進度</a:t>
            </a: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973582F2-799D-6B5E-659D-0530AAAC0980}"/>
              </a:ext>
            </a:extLst>
          </p:cNvPr>
          <p:cNvGrpSpPr/>
          <p:nvPr/>
        </p:nvGrpSpPr>
        <p:grpSpPr>
          <a:xfrm>
            <a:off x="3675354" y="174331"/>
            <a:ext cx="1950341" cy="540000"/>
            <a:chOff x="3293321" y="169446"/>
            <a:chExt cx="1950341" cy="540000"/>
          </a:xfrm>
        </p:grpSpPr>
        <p:sp>
          <p:nvSpPr>
            <p:cNvPr id="2" name="圓角矩形 1">
              <a:extLst>
                <a:ext uri="{FF2B5EF4-FFF2-40B4-BE49-F238E27FC236}">
                  <a16:creationId xmlns:a16="http://schemas.microsoft.com/office/drawing/2014/main" id="{E0E00CE0-6E54-3BBB-67CB-83D5AAB55692}"/>
                </a:ext>
              </a:extLst>
            </p:cNvPr>
            <p:cNvSpPr/>
            <p:nvPr/>
          </p:nvSpPr>
          <p:spPr>
            <a:xfrm>
              <a:off x="3327137" y="169446"/>
              <a:ext cx="1620000" cy="540000"/>
            </a:xfrm>
            <a:prstGeom prst="roundRect">
              <a:avLst>
                <a:gd name="adj" fmla="val 50000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4" name="群組 13">
              <a:extLst>
                <a:ext uri="{FF2B5EF4-FFF2-40B4-BE49-F238E27FC236}">
                  <a16:creationId xmlns:a16="http://schemas.microsoft.com/office/drawing/2014/main" id="{49DE03A6-36D4-FBEA-6E76-DDCE717F9015}"/>
                </a:ext>
              </a:extLst>
            </p:cNvPr>
            <p:cNvGrpSpPr/>
            <p:nvPr/>
          </p:nvGrpSpPr>
          <p:grpSpPr>
            <a:xfrm>
              <a:off x="3293321" y="169446"/>
              <a:ext cx="1950341" cy="540000"/>
              <a:chOff x="1445621" y="191648"/>
              <a:chExt cx="1950341" cy="540000"/>
            </a:xfrm>
            <a:noFill/>
          </p:grpSpPr>
          <p:sp>
            <p:nvSpPr>
              <p:cNvPr id="15" name="圓角矩形 14">
                <a:extLst>
                  <a:ext uri="{FF2B5EF4-FFF2-40B4-BE49-F238E27FC236}">
                    <a16:creationId xmlns:a16="http://schemas.microsoft.com/office/drawing/2014/main" id="{0474C192-9F93-B9FC-A0B5-579A1151E4FE}"/>
                  </a:ext>
                </a:extLst>
              </p:cNvPr>
              <p:cNvSpPr/>
              <p:nvPr/>
            </p:nvSpPr>
            <p:spPr>
              <a:xfrm>
                <a:off x="1445621" y="191648"/>
                <a:ext cx="1620000" cy="5400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>
                  <a:solidFill>
                    <a:schemeClr val="bg2">
                      <a:lumMod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0936C872-F4DD-6466-26DB-3A8A73C4175E}"/>
                  </a:ext>
                </a:extLst>
              </p:cNvPr>
              <p:cNvSpPr txBox="1"/>
              <p:nvPr/>
            </p:nvSpPr>
            <p:spPr>
              <a:xfrm>
                <a:off x="1497323" y="274418"/>
                <a:ext cx="1898639" cy="3693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TW" altLang="en-US" b="1" dirty="0">
                    <a:latin typeface="Times New Roman" panose="02020603050405020304" pitchFamily="18" charset="0"/>
                    <a:ea typeface="Noto Serif TC ExtraBold" panose="02020200000000000000" pitchFamily="18" charset="-128"/>
                    <a:cs typeface="Times New Roman" panose="02020603050405020304" pitchFamily="18" charset="0"/>
                  </a:rPr>
                  <a:t>隨機初始化分群</a:t>
                </a:r>
              </a:p>
            </p:txBody>
          </p:sp>
        </p:grpSp>
      </p:grpSp>
      <p:pic>
        <p:nvPicPr>
          <p:cNvPr id="30" name="圖片 29" descr="一張含有 圖形, 字型, 圓形, 藝術 的圖片&#10;&#10;AI 產生的內容可能不正確。">
            <a:extLst>
              <a:ext uri="{FF2B5EF4-FFF2-40B4-BE49-F238E27FC236}">
                <a16:creationId xmlns:a16="http://schemas.microsoft.com/office/drawing/2014/main" id="{2E26C01F-441B-0940-D188-D0125A4FB3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7662" y="21629"/>
            <a:ext cx="540000" cy="540000"/>
          </a:xfrm>
          <a:prstGeom prst="rect">
            <a:avLst/>
          </a:prstGeom>
        </p:spPr>
      </p:pic>
      <p:pic>
        <p:nvPicPr>
          <p:cNvPr id="52" name="圖片 51" descr="一張含有 圖形, 字型, 圓形, 藝術 的圖片&#10;&#10;AI 產生的內容可能不正確。">
            <a:extLst>
              <a:ext uri="{FF2B5EF4-FFF2-40B4-BE49-F238E27FC236}">
                <a16:creationId xmlns:a16="http://schemas.microsoft.com/office/drawing/2014/main" id="{9BF1420A-D235-391B-A708-33A34944AF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7321" y="258164"/>
            <a:ext cx="540000" cy="540000"/>
          </a:xfrm>
          <a:prstGeom prst="rect">
            <a:avLst/>
          </a:prstGeom>
        </p:spPr>
      </p:pic>
      <p:pic>
        <p:nvPicPr>
          <p:cNvPr id="54" name="圖片 53" descr="一張含有 字型, 符號, 圖形, 美工圖案 的圖片&#10;&#10;AI 產生的內容可能不正確。">
            <a:extLst>
              <a:ext uri="{FF2B5EF4-FFF2-40B4-BE49-F238E27FC236}">
                <a16:creationId xmlns:a16="http://schemas.microsoft.com/office/drawing/2014/main" id="{E2699892-33FE-5C4F-A314-B6EDE92F7E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044" y="78164"/>
            <a:ext cx="720000" cy="720000"/>
          </a:xfrm>
          <a:prstGeom prst="rect">
            <a:avLst/>
          </a:prstGeom>
        </p:spPr>
      </p:pic>
      <p:pic>
        <p:nvPicPr>
          <p:cNvPr id="55" name="圖片 54" descr="一張含有 圖形, 字型, 圓形, 藝術 的圖片&#10;&#10;AI 產生的內容可能不正確。">
            <a:extLst>
              <a:ext uri="{FF2B5EF4-FFF2-40B4-BE49-F238E27FC236}">
                <a16:creationId xmlns:a16="http://schemas.microsoft.com/office/drawing/2014/main" id="{643E0E4F-F8C3-DF4B-D057-425A22CF77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7662" y="513117"/>
            <a:ext cx="360000" cy="360000"/>
          </a:xfrm>
          <a:prstGeom prst="rect">
            <a:avLst/>
          </a:prstGeom>
        </p:spPr>
      </p:pic>
      <p:sp>
        <p:nvSpPr>
          <p:cNvPr id="10" name="投影片編號版面配置區 9">
            <a:extLst>
              <a:ext uri="{FF2B5EF4-FFF2-40B4-BE49-F238E27FC236}">
                <a16:creationId xmlns:a16="http://schemas.microsoft.com/office/drawing/2014/main" id="{1EC7522C-9F51-C63C-1362-138A198CA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E65BD-2A04-9A47-8DB5-951B4720CA03}" type="slidenum">
              <a:rPr kumimoji="1" lang="zh-TW" altLang="en-US" smtClean="0"/>
              <a:t>21</a:t>
            </a:fld>
            <a:endParaRPr kumimoji="1" lang="zh-TW" altLang="en-US"/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D10045E2-425B-4049-BF0B-1892777B1EF4}"/>
              </a:ext>
            </a:extLst>
          </p:cNvPr>
          <p:cNvSpPr txBox="1"/>
          <p:nvPr/>
        </p:nvSpPr>
        <p:spPr>
          <a:xfrm>
            <a:off x="698044" y="1266378"/>
            <a:ext cx="41857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以更長的延遲週期繪製關係圖</a:t>
            </a:r>
          </a:p>
        </p:txBody>
      </p:sp>
      <p:sp>
        <p:nvSpPr>
          <p:cNvPr id="35" name="圓角矩形 11">
            <a:extLst>
              <a:ext uri="{FF2B5EF4-FFF2-40B4-BE49-F238E27FC236}">
                <a16:creationId xmlns:a16="http://schemas.microsoft.com/office/drawing/2014/main" id="{EE9554FD-477F-4C61-AD86-973E06889233}"/>
              </a:ext>
            </a:extLst>
          </p:cNvPr>
          <p:cNvSpPr/>
          <p:nvPr/>
        </p:nvSpPr>
        <p:spPr>
          <a:xfrm>
            <a:off x="8262061" y="153117"/>
            <a:ext cx="1977099" cy="5400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6" name="群組 35">
            <a:extLst>
              <a:ext uri="{FF2B5EF4-FFF2-40B4-BE49-F238E27FC236}">
                <a16:creationId xmlns:a16="http://schemas.microsoft.com/office/drawing/2014/main" id="{EC7B19C9-1442-478C-A1A5-51905AFD9BCE}"/>
              </a:ext>
            </a:extLst>
          </p:cNvPr>
          <p:cNvGrpSpPr/>
          <p:nvPr/>
        </p:nvGrpSpPr>
        <p:grpSpPr>
          <a:xfrm>
            <a:off x="6284962" y="169446"/>
            <a:ext cx="1620000" cy="540000"/>
            <a:chOff x="1445621" y="191648"/>
            <a:chExt cx="1620000" cy="540000"/>
          </a:xfrm>
          <a:noFill/>
        </p:grpSpPr>
        <p:sp>
          <p:nvSpPr>
            <p:cNvPr id="37" name="圓角矩形 17">
              <a:extLst>
                <a:ext uri="{FF2B5EF4-FFF2-40B4-BE49-F238E27FC236}">
                  <a16:creationId xmlns:a16="http://schemas.microsoft.com/office/drawing/2014/main" id="{339098CF-A4E2-4945-A480-B738E34ED4A3}"/>
                </a:ext>
              </a:extLst>
            </p:cNvPr>
            <p:cNvSpPr/>
            <p:nvPr/>
          </p:nvSpPr>
          <p:spPr>
            <a:xfrm>
              <a:off x="1445621" y="191648"/>
              <a:ext cx="1620000" cy="540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8" name="文字方塊 37">
              <a:extLst>
                <a:ext uri="{FF2B5EF4-FFF2-40B4-BE49-F238E27FC236}">
                  <a16:creationId xmlns:a16="http://schemas.microsoft.com/office/drawing/2014/main" id="{A5027931-C63D-4B24-BD3A-F84CD2278697}"/>
                </a:ext>
              </a:extLst>
            </p:cNvPr>
            <p:cNvSpPr txBox="1"/>
            <p:nvPr/>
          </p:nvSpPr>
          <p:spPr>
            <a:xfrm>
              <a:off x="1445621" y="274418"/>
              <a:ext cx="1620000" cy="369332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dirty="0">
                  <a:latin typeface="Times New Roman" panose="02020603050405020304" pitchFamily="18" charset="0"/>
                  <a:ea typeface="Noto Serif TC ExtraBold" panose="02020200000000000000" pitchFamily="18" charset="-128"/>
                  <a:cs typeface="Times New Roman" panose="02020603050405020304" pitchFamily="18" charset="0"/>
                </a:rPr>
                <a:t>分群前後數據</a:t>
              </a:r>
            </a:p>
          </p:txBody>
        </p:sp>
      </p:grpSp>
      <p:grpSp>
        <p:nvGrpSpPr>
          <p:cNvPr id="39" name="群組 38">
            <a:extLst>
              <a:ext uri="{FF2B5EF4-FFF2-40B4-BE49-F238E27FC236}">
                <a16:creationId xmlns:a16="http://schemas.microsoft.com/office/drawing/2014/main" id="{CB60E723-3F5B-4F29-A8C9-34360CC92638}"/>
              </a:ext>
            </a:extLst>
          </p:cNvPr>
          <p:cNvGrpSpPr/>
          <p:nvPr/>
        </p:nvGrpSpPr>
        <p:grpSpPr>
          <a:xfrm>
            <a:off x="8415303" y="168164"/>
            <a:ext cx="1620000" cy="540000"/>
            <a:chOff x="1445621" y="191648"/>
            <a:chExt cx="1620000" cy="540000"/>
          </a:xfrm>
          <a:noFill/>
        </p:grpSpPr>
        <p:sp>
          <p:nvSpPr>
            <p:cNvPr id="40" name="圓角矩形 17">
              <a:extLst>
                <a:ext uri="{FF2B5EF4-FFF2-40B4-BE49-F238E27FC236}">
                  <a16:creationId xmlns:a16="http://schemas.microsoft.com/office/drawing/2014/main" id="{435C422E-2293-46C4-B938-89CC711F9786}"/>
                </a:ext>
              </a:extLst>
            </p:cNvPr>
            <p:cNvSpPr/>
            <p:nvPr/>
          </p:nvSpPr>
          <p:spPr>
            <a:xfrm>
              <a:off x="1445621" y="191648"/>
              <a:ext cx="1620000" cy="540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1" name="文字方塊 40">
              <a:extLst>
                <a:ext uri="{FF2B5EF4-FFF2-40B4-BE49-F238E27FC236}">
                  <a16:creationId xmlns:a16="http://schemas.microsoft.com/office/drawing/2014/main" id="{E3F2CBBD-FDAF-4A4A-9764-7072689A5A14}"/>
                </a:ext>
              </a:extLst>
            </p:cNvPr>
            <p:cNvSpPr txBox="1"/>
            <p:nvPr/>
          </p:nvSpPr>
          <p:spPr>
            <a:xfrm>
              <a:off x="1445621" y="274418"/>
              <a:ext cx="1620000" cy="369332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Noto Serif TC ExtraBold" panose="02020200000000000000" pitchFamily="18" charset="-128"/>
                  <a:cs typeface="Times New Roman" panose="02020603050405020304" pitchFamily="18" charset="0"/>
                </a:rPr>
                <a:t>累計加總修正</a:t>
              </a:r>
            </a:p>
          </p:txBody>
        </p:sp>
      </p:grpSp>
      <p:pic>
        <p:nvPicPr>
          <p:cNvPr id="7" name="圖片 6">
            <a:extLst>
              <a:ext uri="{FF2B5EF4-FFF2-40B4-BE49-F238E27FC236}">
                <a16:creationId xmlns:a16="http://schemas.microsoft.com/office/drawing/2014/main" id="{8267FD41-3412-4AF1-AB65-04AB0BF1AD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6400" y="1726750"/>
            <a:ext cx="9259200" cy="46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0075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C49D15-40CF-0F05-7437-F6B9F35046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2AB3EC92-499B-FF73-782B-09FBDF67D35D}"/>
              </a:ext>
            </a:extLst>
          </p:cNvPr>
          <p:cNvSpPr/>
          <p:nvPr/>
        </p:nvSpPr>
        <p:spPr>
          <a:xfrm>
            <a:off x="0" y="-18075"/>
            <a:ext cx="12192000" cy="9248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A3B6DE91-B478-23BB-A634-B8C3FE884EF0}"/>
              </a:ext>
            </a:extLst>
          </p:cNvPr>
          <p:cNvSpPr txBox="1"/>
          <p:nvPr/>
        </p:nvSpPr>
        <p:spPr>
          <a:xfrm>
            <a:off x="1652098" y="25349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本次進度</a:t>
            </a: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973582F2-799D-6B5E-659D-0530AAAC0980}"/>
              </a:ext>
            </a:extLst>
          </p:cNvPr>
          <p:cNvGrpSpPr/>
          <p:nvPr/>
        </p:nvGrpSpPr>
        <p:grpSpPr>
          <a:xfrm>
            <a:off x="3675354" y="174331"/>
            <a:ext cx="1950341" cy="540000"/>
            <a:chOff x="3293321" y="169446"/>
            <a:chExt cx="1950341" cy="540000"/>
          </a:xfrm>
        </p:grpSpPr>
        <p:sp>
          <p:nvSpPr>
            <p:cNvPr id="2" name="圓角矩形 1">
              <a:extLst>
                <a:ext uri="{FF2B5EF4-FFF2-40B4-BE49-F238E27FC236}">
                  <a16:creationId xmlns:a16="http://schemas.microsoft.com/office/drawing/2014/main" id="{E0E00CE0-6E54-3BBB-67CB-83D5AAB55692}"/>
                </a:ext>
              </a:extLst>
            </p:cNvPr>
            <p:cNvSpPr/>
            <p:nvPr/>
          </p:nvSpPr>
          <p:spPr>
            <a:xfrm>
              <a:off x="3327137" y="169446"/>
              <a:ext cx="1620000" cy="540000"/>
            </a:xfrm>
            <a:prstGeom prst="roundRect">
              <a:avLst>
                <a:gd name="adj" fmla="val 50000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4" name="群組 13">
              <a:extLst>
                <a:ext uri="{FF2B5EF4-FFF2-40B4-BE49-F238E27FC236}">
                  <a16:creationId xmlns:a16="http://schemas.microsoft.com/office/drawing/2014/main" id="{49DE03A6-36D4-FBEA-6E76-DDCE717F9015}"/>
                </a:ext>
              </a:extLst>
            </p:cNvPr>
            <p:cNvGrpSpPr/>
            <p:nvPr/>
          </p:nvGrpSpPr>
          <p:grpSpPr>
            <a:xfrm>
              <a:off x="3293321" y="169446"/>
              <a:ext cx="1950341" cy="540000"/>
              <a:chOff x="1445621" y="191648"/>
              <a:chExt cx="1950341" cy="540000"/>
            </a:xfrm>
            <a:noFill/>
          </p:grpSpPr>
          <p:sp>
            <p:nvSpPr>
              <p:cNvPr id="15" name="圓角矩形 14">
                <a:extLst>
                  <a:ext uri="{FF2B5EF4-FFF2-40B4-BE49-F238E27FC236}">
                    <a16:creationId xmlns:a16="http://schemas.microsoft.com/office/drawing/2014/main" id="{0474C192-9F93-B9FC-A0B5-579A1151E4FE}"/>
                  </a:ext>
                </a:extLst>
              </p:cNvPr>
              <p:cNvSpPr/>
              <p:nvPr/>
            </p:nvSpPr>
            <p:spPr>
              <a:xfrm>
                <a:off x="1445621" y="191648"/>
                <a:ext cx="1620000" cy="5400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>
                  <a:solidFill>
                    <a:schemeClr val="bg2">
                      <a:lumMod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0936C872-F4DD-6466-26DB-3A8A73C4175E}"/>
                  </a:ext>
                </a:extLst>
              </p:cNvPr>
              <p:cNvSpPr txBox="1"/>
              <p:nvPr/>
            </p:nvSpPr>
            <p:spPr>
              <a:xfrm>
                <a:off x="1497323" y="274418"/>
                <a:ext cx="1898639" cy="3693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TW" altLang="en-US" b="1" dirty="0">
                    <a:latin typeface="Times New Roman" panose="02020603050405020304" pitchFamily="18" charset="0"/>
                    <a:ea typeface="Noto Serif TC ExtraBold" panose="02020200000000000000" pitchFamily="18" charset="-128"/>
                    <a:cs typeface="Times New Roman" panose="02020603050405020304" pitchFamily="18" charset="0"/>
                  </a:rPr>
                  <a:t>隨機初始化分群</a:t>
                </a:r>
              </a:p>
            </p:txBody>
          </p:sp>
        </p:grpSp>
      </p:grpSp>
      <p:pic>
        <p:nvPicPr>
          <p:cNvPr id="30" name="圖片 29" descr="一張含有 圖形, 字型, 圓形, 藝術 的圖片&#10;&#10;AI 產生的內容可能不正確。">
            <a:extLst>
              <a:ext uri="{FF2B5EF4-FFF2-40B4-BE49-F238E27FC236}">
                <a16:creationId xmlns:a16="http://schemas.microsoft.com/office/drawing/2014/main" id="{2E26C01F-441B-0940-D188-D0125A4FB3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7662" y="21629"/>
            <a:ext cx="540000" cy="540000"/>
          </a:xfrm>
          <a:prstGeom prst="rect">
            <a:avLst/>
          </a:prstGeom>
        </p:spPr>
      </p:pic>
      <p:pic>
        <p:nvPicPr>
          <p:cNvPr id="52" name="圖片 51" descr="一張含有 圖形, 字型, 圓形, 藝術 的圖片&#10;&#10;AI 產生的內容可能不正確。">
            <a:extLst>
              <a:ext uri="{FF2B5EF4-FFF2-40B4-BE49-F238E27FC236}">
                <a16:creationId xmlns:a16="http://schemas.microsoft.com/office/drawing/2014/main" id="{9BF1420A-D235-391B-A708-33A34944AF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7321" y="258164"/>
            <a:ext cx="540000" cy="540000"/>
          </a:xfrm>
          <a:prstGeom prst="rect">
            <a:avLst/>
          </a:prstGeom>
        </p:spPr>
      </p:pic>
      <p:pic>
        <p:nvPicPr>
          <p:cNvPr id="54" name="圖片 53" descr="一張含有 字型, 符號, 圖形, 美工圖案 的圖片&#10;&#10;AI 產生的內容可能不正確。">
            <a:extLst>
              <a:ext uri="{FF2B5EF4-FFF2-40B4-BE49-F238E27FC236}">
                <a16:creationId xmlns:a16="http://schemas.microsoft.com/office/drawing/2014/main" id="{E2699892-33FE-5C4F-A314-B6EDE92F7E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044" y="78164"/>
            <a:ext cx="720000" cy="720000"/>
          </a:xfrm>
          <a:prstGeom prst="rect">
            <a:avLst/>
          </a:prstGeom>
        </p:spPr>
      </p:pic>
      <p:pic>
        <p:nvPicPr>
          <p:cNvPr id="55" name="圖片 54" descr="一張含有 圖形, 字型, 圓形, 藝術 的圖片&#10;&#10;AI 產生的內容可能不正確。">
            <a:extLst>
              <a:ext uri="{FF2B5EF4-FFF2-40B4-BE49-F238E27FC236}">
                <a16:creationId xmlns:a16="http://schemas.microsoft.com/office/drawing/2014/main" id="{643E0E4F-F8C3-DF4B-D057-425A22CF77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7662" y="513117"/>
            <a:ext cx="360000" cy="360000"/>
          </a:xfrm>
          <a:prstGeom prst="rect">
            <a:avLst/>
          </a:prstGeom>
        </p:spPr>
      </p:pic>
      <p:sp>
        <p:nvSpPr>
          <p:cNvPr id="10" name="投影片編號版面配置區 9">
            <a:extLst>
              <a:ext uri="{FF2B5EF4-FFF2-40B4-BE49-F238E27FC236}">
                <a16:creationId xmlns:a16="http://schemas.microsoft.com/office/drawing/2014/main" id="{1EC7522C-9F51-C63C-1362-138A198CA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E65BD-2A04-9A47-8DB5-951B4720CA03}" type="slidenum">
              <a:rPr kumimoji="1" lang="zh-TW" altLang="en-US" smtClean="0"/>
              <a:t>22</a:t>
            </a:fld>
            <a:endParaRPr kumimoji="1" lang="zh-TW" altLang="en-US"/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D10045E2-425B-4049-BF0B-1892777B1EF4}"/>
              </a:ext>
            </a:extLst>
          </p:cNvPr>
          <p:cNvSpPr txBox="1"/>
          <p:nvPr/>
        </p:nvSpPr>
        <p:spPr>
          <a:xfrm>
            <a:off x="698044" y="1266378"/>
            <a:ext cx="41857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以更長的延遲週期繪製關係圖</a:t>
            </a:r>
          </a:p>
        </p:txBody>
      </p:sp>
      <p:sp>
        <p:nvSpPr>
          <p:cNvPr id="35" name="圓角矩形 11">
            <a:extLst>
              <a:ext uri="{FF2B5EF4-FFF2-40B4-BE49-F238E27FC236}">
                <a16:creationId xmlns:a16="http://schemas.microsoft.com/office/drawing/2014/main" id="{EE9554FD-477F-4C61-AD86-973E06889233}"/>
              </a:ext>
            </a:extLst>
          </p:cNvPr>
          <p:cNvSpPr/>
          <p:nvPr/>
        </p:nvSpPr>
        <p:spPr>
          <a:xfrm>
            <a:off x="8262061" y="153117"/>
            <a:ext cx="1977099" cy="5400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6" name="群組 35">
            <a:extLst>
              <a:ext uri="{FF2B5EF4-FFF2-40B4-BE49-F238E27FC236}">
                <a16:creationId xmlns:a16="http://schemas.microsoft.com/office/drawing/2014/main" id="{EC7B19C9-1442-478C-A1A5-51905AFD9BCE}"/>
              </a:ext>
            </a:extLst>
          </p:cNvPr>
          <p:cNvGrpSpPr/>
          <p:nvPr/>
        </p:nvGrpSpPr>
        <p:grpSpPr>
          <a:xfrm>
            <a:off x="6284962" y="169446"/>
            <a:ext cx="1620000" cy="540000"/>
            <a:chOff x="1445621" y="191648"/>
            <a:chExt cx="1620000" cy="540000"/>
          </a:xfrm>
          <a:noFill/>
        </p:grpSpPr>
        <p:sp>
          <p:nvSpPr>
            <p:cNvPr id="37" name="圓角矩形 17">
              <a:extLst>
                <a:ext uri="{FF2B5EF4-FFF2-40B4-BE49-F238E27FC236}">
                  <a16:creationId xmlns:a16="http://schemas.microsoft.com/office/drawing/2014/main" id="{339098CF-A4E2-4945-A480-B738E34ED4A3}"/>
                </a:ext>
              </a:extLst>
            </p:cNvPr>
            <p:cNvSpPr/>
            <p:nvPr/>
          </p:nvSpPr>
          <p:spPr>
            <a:xfrm>
              <a:off x="1445621" y="191648"/>
              <a:ext cx="1620000" cy="540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8" name="文字方塊 37">
              <a:extLst>
                <a:ext uri="{FF2B5EF4-FFF2-40B4-BE49-F238E27FC236}">
                  <a16:creationId xmlns:a16="http://schemas.microsoft.com/office/drawing/2014/main" id="{A5027931-C63D-4B24-BD3A-F84CD2278697}"/>
                </a:ext>
              </a:extLst>
            </p:cNvPr>
            <p:cNvSpPr txBox="1"/>
            <p:nvPr/>
          </p:nvSpPr>
          <p:spPr>
            <a:xfrm>
              <a:off x="1445621" y="274418"/>
              <a:ext cx="1620000" cy="369332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dirty="0">
                  <a:latin typeface="Times New Roman" panose="02020603050405020304" pitchFamily="18" charset="0"/>
                  <a:ea typeface="Noto Serif TC ExtraBold" panose="02020200000000000000" pitchFamily="18" charset="-128"/>
                  <a:cs typeface="Times New Roman" panose="02020603050405020304" pitchFamily="18" charset="0"/>
                </a:rPr>
                <a:t>分群前後數據</a:t>
              </a:r>
            </a:p>
          </p:txBody>
        </p:sp>
      </p:grpSp>
      <p:grpSp>
        <p:nvGrpSpPr>
          <p:cNvPr id="39" name="群組 38">
            <a:extLst>
              <a:ext uri="{FF2B5EF4-FFF2-40B4-BE49-F238E27FC236}">
                <a16:creationId xmlns:a16="http://schemas.microsoft.com/office/drawing/2014/main" id="{CB60E723-3F5B-4F29-A8C9-34360CC92638}"/>
              </a:ext>
            </a:extLst>
          </p:cNvPr>
          <p:cNvGrpSpPr/>
          <p:nvPr/>
        </p:nvGrpSpPr>
        <p:grpSpPr>
          <a:xfrm>
            <a:off x="8415303" y="168164"/>
            <a:ext cx="1620000" cy="540000"/>
            <a:chOff x="1445621" y="191648"/>
            <a:chExt cx="1620000" cy="540000"/>
          </a:xfrm>
          <a:noFill/>
        </p:grpSpPr>
        <p:sp>
          <p:nvSpPr>
            <p:cNvPr id="40" name="圓角矩形 17">
              <a:extLst>
                <a:ext uri="{FF2B5EF4-FFF2-40B4-BE49-F238E27FC236}">
                  <a16:creationId xmlns:a16="http://schemas.microsoft.com/office/drawing/2014/main" id="{435C422E-2293-46C4-B938-89CC711F9786}"/>
                </a:ext>
              </a:extLst>
            </p:cNvPr>
            <p:cNvSpPr/>
            <p:nvPr/>
          </p:nvSpPr>
          <p:spPr>
            <a:xfrm>
              <a:off x="1445621" y="191648"/>
              <a:ext cx="1620000" cy="540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1" name="文字方塊 40">
              <a:extLst>
                <a:ext uri="{FF2B5EF4-FFF2-40B4-BE49-F238E27FC236}">
                  <a16:creationId xmlns:a16="http://schemas.microsoft.com/office/drawing/2014/main" id="{E3F2CBBD-FDAF-4A4A-9764-7072689A5A14}"/>
                </a:ext>
              </a:extLst>
            </p:cNvPr>
            <p:cNvSpPr txBox="1"/>
            <p:nvPr/>
          </p:nvSpPr>
          <p:spPr>
            <a:xfrm>
              <a:off x="1445621" y="274418"/>
              <a:ext cx="1620000" cy="369332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Noto Serif TC ExtraBold" panose="02020200000000000000" pitchFamily="18" charset="-128"/>
                  <a:cs typeface="Times New Roman" panose="02020603050405020304" pitchFamily="18" charset="0"/>
                </a:rPr>
                <a:t>累計加總修正</a:t>
              </a:r>
            </a:p>
          </p:txBody>
        </p:sp>
      </p:grpSp>
      <p:pic>
        <p:nvPicPr>
          <p:cNvPr id="6" name="圖片 5">
            <a:extLst>
              <a:ext uri="{FF2B5EF4-FFF2-40B4-BE49-F238E27FC236}">
                <a16:creationId xmlns:a16="http://schemas.microsoft.com/office/drawing/2014/main" id="{FAB5C22B-C3F8-4A81-BF62-D13E2344E7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6400" y="1726750"/>
            <a:ext cx="9259200" cy="46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158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C49D15-40CF-0F05-7437-F6B9F35046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2AB3EC92-499B-FF73-782B-09FBDF67D35D}"/>
              </a:ext>
            </a:extLst>
          </p:cNvPr>
          <p:cNvSpPr/>
          <p:nvPr/>
        </p:nvSpPr>
        <p:spPr>
          <a:xfrm>
            <a:off x="0" y="-18075"/>
            <a:ext cx="12192000" cy="9248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A3B6DE91-B478-23BB-A634-B8C3FE884EF0}"/>
              </a:ext>
            </a:extLst>
          </p:cNvPr>
          <p:cNvSpPr txBox="1"/>
          <p:nvPr/>
        </p:nvSpPr>
        <p:spPr>
          <a:xfrm>
            <a:off x="1652098" y="25349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本次進度</a:t>
            </a: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973582F2-799D-6B5E-659D-0530AAAC0980}"/>
              </a:ext>
            </a:extLst>
          </p:cNvPr>
          <p:cNvGrpSpPr/>
          <p:nvPr/>
        </p:nvGrpSpPr>
        <p:grpSpPr>
          <a:xfrm>
            <a:off x="3675354" y="174331"/>
            <a:ext cx="1950341" cy="540000"/>
            <a:chOff x="3293321" y="169446"/>
            <a:chExt cx="1950341" cy="540000"/>
          </a:xfrm>
        </p:grpSpPr>
        <p:sp>
          <p:nvSpPr>
            <p:cNvPr id="2" name="圓角矩形 1">
              <a:extLst>
                <a:ext uri="{FF2B5EF4-FFF2-40B4-BE49-F238E27FC236}">
                  <a16:creationId xmlns:a16="http://schemas.microsoft.com/office/drawing/2014/main" id="{E0E00CE0-6E54-3BBB-67CB-83D5AAB55692}"/>
                </a:ext>
              </a:extLst>
            </p:cNvPr>
            <p:cNvSpPr/>
            <p:nvPr/>
          </p:nvSpPr>
          <p:spPr>
            <a:xfrm>
              <a:off x="3327137" y="169446"/>
              <a:ext cx="1620000" cy="540000"/>
            </a:xfrm>
            <a:prstGeom prst="roundRect">
              <a:avLst>
                <a:gd name="adj" fmla="val 50000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4" name="群組 13">
              <a:extLst>
                <a:ext uri="{FF2B5EF4-FFF2-40B4-BE49-F238E27FC236}">
                  <a16:creationId xmlns:a16="http://schemas.microsoft.com/office/drawing/2014/main" id="{49DE03A6-36D4-FBEA-6E76-DDCE717F9015}"/>
                </a:ext>
              </a:extLst>
            </p:cNvPr>
            <p:cNvGrpSpPr/>
            <p:nvPr/>
          </p:nvGrpSpPr>
          <p:grpSpPr>
            <a:xfrm>
              <a:off x="3293321" y="169446"/>
              <a:ext cx="1950341" cy="540000"/>
              <a:chOff x="1445621" y="191648"/>
              <a:chExt cx="1950341" cy="540000"/>
            </a:xfrm>
            <a:noFill/>
          </p:grpSpPr>
          <p:sp>
            <p:nvSpPr>
              <p:cNvPr id="15" name="圓角矩形 14">
                <a:extLst>
                  <a:ext uri="{FF2B5EF4-FFF2-40B4-BE49-F238E27FC236}">
                    <a16:creationId xmlns:a16="http://schemas.microsoft.com/office/drawing/2014/main" id="{0474C192-9F93-B9FC-A0B5-579A1151E4FE}"/>
                  </a:ext>
                </a:extLst>
              </p:cNvPr>
              <p:cNvSpPr/>
              <p:nvPr/>
            </p:nvSpPr>
            <p:spPr>
              <a:xfrm>
                <a:off x="1445621" y="191648"/>
                <a:ext cx="1620000" cy="5400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>
                  <a:solidFill>
                    <a:schemeClr val="bg2">
                      <a:lumMod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0936C872-F4DD-6466-26DB-3A8A73C4175E}"/>
                  </a:ext>
                </a:extLst>
              </p:cNvPr>
              <p:cNvSpPr txBox="1"/>
              <p:nvPr/>
            </p:nvSpPr>
            <p:spPr>
              <a:xfrm>
                <a:off x="1497323" y="274418"/>
                <a:ext cx="1898639" cy="3693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TW" altLang="en-US" b="1" dirty="0">
                    <a:latin typeface="Times New Roman" panose="02020603050405020304" pitchFamily="18" charset="0"/>
                    <a:ea typeface="Noto Serif TC ExtraBold" panose="02020200000000000000" pitchFamily="18" charset="-128"/>
                    <a:cs typeface="Times New Roman" panose="02020603050405020304" pitchFamily="18" charset="0"/>
                  </a:rPr>
                  <a:t>隨機初始化分群</a:t>
                </a:r>
              </a:p>
            </p:txBody>
          </p:sp>
        </p:grpSp>
      </p:grpSp>
      <p:pic>
        <p:nvPicPr>
          <p:cNvPr id="30" name="圖片 29" descr="一張含有 圖形, 字型, 圓形, 藝術 的圖片&#10;&#10;AI 產生的內容可能不正確。">
            <a:extLst>
              <a:ext uri="{FF2B5EF4-FFF2-40B4-BE49-F238E27FC236}">
                <a16:creationId xmlns:a16="http://schemas.microsoft.com/office/drawing/2014/main" id="{2E26C01F-441B-0940-D188-D0125A4FB3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7662" y="21629"/>
            <a:ext cx="540000" cy="540000"/>
          </a:xfrm>
          <a:prstGeom prst="rect">
            <a:avLst/>
          </a:prstGeom>
        </p:spPr>
      </p:pic>
      <p:pic>
        <p:nvPicPr>
          <p:cNvPr id="52" name="圖片 51" descr="一張含有 圖形, 字型, 圓形, 藝術 的圖片&#10;&#10;AI 產生的內容可能不正確。">
            <a:extLst>
              <a:ext uri="{FF2B5EF4-FFF2-40B4-BE49-F238E27FC236}">
                <a16:creationId xmlns:a16="http://schemas.microsoft.com/office/drawing/2014/main" id="{9BF1420A-D235-391B-A708-33A34944AF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7321" y="258164"/>
            <a:ext cx="540000" cy="540000"/>
          </a:xfrm>
          <a:prstGeom prst="rect">
            <a:avLst/>
          </a:prstGeom>
        </p:spPr>
      </p:pic>
      <p:pic>
        <p:nvPicPr>
          <p:cNvPr id="54" name="圖片 53" descr="一張含有 字型, 符號, 圖形, 美工圖案 的圖片&#10;&#10;AI 產生的內容可能不正確。">
            <a:extLst>
              <a:ext uri="{FF2B5EF4-FFF2-40B4-BE49-F238E27FC236}">
                <a16:creationId xmlns:a16="http://schemas.microsoft.com/office/drawing/2014/main" id="{E2699892-33FE-5C4F-A314-B6EDE92F7E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044" y="78164"/>
            <a:ext cx="720000" cy="720000"/>
          </a:xfrm>
          <a:prstGeom prst="rect">
            <a:avLst/>
          </a:prstGeom>
        </p:spPr>
      </p:pic>
      <p:pic>
        <p:nvPicPr>
          <p:cNvPr id="55" name="圖片 54" descr="一張含有 圖形, 字型, 圓形, 藝術 的圖片&#10;&#10;AI 產生的內容可能不正確。">
            <a:extLst>
              <a:ext uri="{FF2B5EF4-FFF2-40B4-BE49-F238E27FC236}">
                <a16:creationId xmlns:a16="http://schemas.microsoft.com/office/drawing/2014/main" id="{643E0E4F-F8C3-DF4B-D057-425A22CF77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7662" y="513117"/>
            <a:ext cx="360000" cy="360000"/>
          </a:xfrm>
          <a:prstGeom prst="rect">
            <a:avLst/>
          </a:prstGeom>
        </p:spPr>
      </p:pic>
      <p:sp>
        <p:nvSpPr>
          <p:cNvPr id="10" name="投影片編號版面配置區 9">
            <a:extLst>
              <a:ext uri="{FF2B5EF4-FFF2-40B4-BE49-F238E27FC236}">
                <a16:creationId xmlns:a16="http://schemas.microsoft.com/office/drawing/2014/main" id="{1EC7522C-9F51-C63C-1362-138A198CA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E65BD-2A04-9A47-8DB5-951B4720CA03}" type="slidenum">
              <a:rPr kumimoji="1" lang="zh-TW" altLang="en-US" smtClean="0"/>
              <a:t>23</a:t>
            </a:fld>
            <a:endParaRPr kumimoji="1" lang="zh-TW" altLang="en-US"/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D10045E2-425B-4049-BF0B-1892777B1EF4}"/>
              </a:ext>
            </a:extLst>
          </p:cNvPr>
          <p:cNvSpPr txBox="1"/>
          <p:nvPr/>
        </p:nvSpPr>
        <p:spPr>
          <a:xfrm>
            <a:off x="698044" y="1266378"/>
            <a:ext cx="41857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以更長的延遲週期繪製關係圖</a:t>
            </a:r>
          </a:p>
        </p:txBody>
      </p:sp>
      <p:sp>
        <p:nvSpPr>
          <p:cNvPr id="35" name="圓角矩形 11">
            <a:extLst>
              <a:ext uri="{FF2B5EF4-FFF2-40B4-BE49-F238E27FC236}">
                <a16:creationId xmlns:a16="http://schemas.microsoft.com/office/drawing/2014/main" id="{EE9554FD-477F-4C61-AD86-973E06889233}"/>
              </a:ext>
            </a:extLst>
          </p:cNvPr>
          <p:cNvSpPr/>
          <p:nvPr/>
        </p:nvSpPr>
        <p:spPr>
          <a:xfrm>
            <a:off x="8262061" y="153117"/>
            <a:ext cx="1977099" cy="5400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6" name="群組 35">
            <a:extLst>
              <a:ext uri="{FF2B5EF4-FFF2-40B4-BE49-F238E27FC236}">
                <a16:creationId xmlns:a16="http://schemas.microsoft.com/office/drawing/2014/main" id="{EC7B19C9-1442-478C-A1A5-51905AFD9BCE}"/>
              </a:ext>
            </a:extLst>
          </p:cNvPr>
          <p:cNvGrpSpPr/>
          <p:nvPr/>
        </p:nvGrpSpPr>
        <p:grpSpPr>
          <a:xfrm>
            <a:off x="6284962" y="169446"/>
            <a:ext cx="1620000" cy="540000"/>
            <a:chOff x="1445621" y="191648"/>
            <a:chExt cx="1620000" cy="540000"/>
          </a:xfrm>
          <a:noFill/>
        </p:grpSpPr>
        <p:sp>
          <p:nvSpPr>
            <p:cNvPr id="37" name="圓角矩形 17">
              <a:extLst>
                <a:ext uri="{FF2B5EF4-FFF2-40B4-BE49-F238E27FC236}">
                  <a16:creationId xmlns:a16="http://schemas.microsoft.com/office/drawing/2014/main" id="{339098CF-A4E2-4945-A480-B738E34ED4A3}"/>
                </a:ext>
              </a:extLst>
            </p:cNvPr>
            <p:cNvSpPr/>
            <p:nvPr/>
          </p:nvSpPr>
          <p:spPr>
            <a:xfrm>
              <a:off x="1445621" y="191648"/>
              <a:ext cx="1620000" cy="540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8" name="文字方塊 37">
              <a:extLst>
                <a:ext uri="{FF2B5EF4-FFF2-40B4-BE49-F238E27FC236}">
                  <a16:creationId xmlns:a16="http://schemas.microsoft.com/office/drawing/2014/main" id="{A5027931-C63D-4B24-BD3A-F84CD2278697}"/>
                </a:ext>
              </a:extLst>
            </p:cNvPr>
            <p:cNvSpPr txBox="1"/>
            <p:nvPr/>
          </p:nvSpPr>
          <p:spPr>
            <a:xfrm>
              <a:off x="1445621" y="274418"/>
              <a:ext cx="1620000" cy="369332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dirty="0">
                  <a:latin typeface="Times New Roman" panose="02020603050405020304" pitchFamily="18" charset="0"/>
                  <a:ea typeface="Noto Serif TC ExtraBold" panose="02020200000000000000" pitchFamily="18" charset="-128"/>
                  <a:cs typeface="Times New Roman" panose="02020603050405020304" pitchFamily="18" charset="0"/>
                </a:rPr>
                <a:t>分群前後數據</a:t>
              </a:r>
            </a:p>
          </p:txBody>
        </p:sp>
      </p:grpSp>
      <p:grpSp>
        <p:nvGrpSpPr>
          <p:cNvPr id="39" name="群組 38">
            <a:extLst>
              <a:ext uri="{FF2B5EF4-FFF2-40B4-BE49-F238E27FC236}">
                <a16:creationId xmlns:a16="http://schemas.microsoft.com/office/drawing/2014/main" id="{CB60E723-3F5B-4F29-A8C9-34360CC92638}"/>
              </a:ext>
            </a:extLst>
          </p:cNvPr>
          <p:cNvGrpSpPr/>
          <p:nvPr/>
        </p:nvGrpSpPr>
        <p:grpSpPr>
          <a:xfrm>
            <a:off x="8415303" y="168164"/>
            <a:ext cx="1620000" cy="540000"/>
            <a:chOff x="1445621" y="191648"/>
            <a:chExt cx="1620000" cy="540000"/>
          </a:xfrm>
          <a:noFill/>
        </p:grpSpPr>
        <p:sp>
          <p:nvSpPr>
            <p:cNvPr id="40" name="圓角矩形 17">
              <a:extLst>
                <a:ext uri="{FF2B5EF4-FFF2-40B4-BE49-F238E27FC236}">
                  <a16:creationId xmlns:a16="http://schemas.microsoft.com/office/drawing/2014/main" id="{435C422E-2293-46C4-B938-89CC711F9786}"/>
                </a:ext>
              </a:extLst>
            </p:cNvPr>
            <p:cNvSpPr/>
            <p:nvPr/>
          </p:nvSpPr>
          <p:spPr>
            <a:xfrm>
              <a:off x="1445621" y="191648"/>
              <a:ext cx="1620000" cy="540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1" name="文字方塊 40">
              <a:extLst>
                <a:ext uri="{FF2B5EF4-FFF2-40B4-BE49-F238E27FC236}">
                  <a16:creationId xmlns:a16="http://schemas.microsoft.com/office/drawing/2014/main" id="{E3F2CBBD-FDAF-4A4A-9764-7072689A5A14}"/>
                </a:ext>
              </a:extLst>
            </p:cNvPr>
            <p:cNvSpPr txBox="1"/>
            <p:nvPr/>
          </p:nvSpPr>
          <p:spPr>
            <a:xfrm>
              <a:off x="1445621" y="274418"/>
              <a:ext cx="1620000" cy="369332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Noto Serif TC ExtraBold" panose="02020200000000000000" pitchFamily="18" charset="-128"/>
                  <a:cs typeface="Times New Roman" panose="02020603050405020304" pitchFamily="18" charset="0"/>
                </a:rPr>
                <a:t>累計加總修正</a:t>
              </a:r>
            </a:p>
          </p:txBody>
        </p:sp>
      </p:grpSp>
      <p:pic>
        <p:nvPicPr>
          <p:cNvPr id="6" name="圖片 5">
            <a:extLst>
              <a:ext uri="{FF2B5EF4-FFF2-40B4-BE49-F238E27FC236}">
                <a16:creationId xmlns:a16="http://schemas.microsoft.com/office/drawing/2014/main" id="{07FCF835-3EB3-442A-83B0-882BF96431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6400" y="1726750"/>
            <a:ext cx="9259200" cy="46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860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C49D15-40CF-0F05-7437-F6B9F35046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2AB3EC92-499B-FF73-782B-09FBDF67D35D}"/>
              </a:ext>
            </a:extLst>
          </p:cNvPr>
          <p:cNvSpPr/>
          <p:nvPr/>
        </p:nvSpPr>
        <p:spPr>
          <a:xfrm>
            <a:off x="0" y="-18075"/>
            <a:ext cx="12192000" cy="9248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A3B6DE91-B478-23BB-A634-B8C3FE884EF0}"/>
              </a:ext>
            </a:extLst>
          </p:cNvPr>
          <p:cNvSpPr txBox="1"/>
          <p:nvPr/>
        </p:nvSpPr>
        <p:spPr>
          <a:xfrm>
            <a:off x="1652098" y="25349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本次進度</a:t>
            </a: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973582F2-799D-6B5E-659D-0530AAAC0980}"/>
              </a:ext>
            </a:extLst>
          </p:cNvPr>
          <p:cNvGrpSpPr/>
          <p:nvPr/>
        </p:nvGrpSpPr>
        <p:grpSpPr>
          <a:xfrm>
            <a:off x="3675354" y="174331"/>
            <a:ext cx="1950341" cy="540000"/>
            <a:chOff x="3293321" y="169446"/>
            <a:chExt cx="1950341" cy="540000"/>
          </a:xfrm>
        </p:grpSpPr>
        <p:sp>
          <p:nvSpPr>
            <p:cNvPr id="2" name="圓角矩形 1">
              <a:extLst>
                <a:ext uri="{FF2B5EF4-FFF2-40B4-BE49-F238E27FC236}">
                  <a16:creationId xmlns:a16="http://schemas.microsoft.com/office/drawing/2014/main" id="{E0E00CE0-6E54-3BBB-67CB-83D5AAB55692}"/>
                </a:ext>
              </a:extLst>
            </p:cNvPr>
            <p:cNvSpPr/>
            <p:nvPr/>
          </p:nvSpPr>
          <p:spPr>
            <a:xfrm>
              <a:off x="3327137" y="169446"/>
              <a:ext cx="1620000" cy="540000"/>
            </a:xfrm>
            <a:prstGeom prst="roundRect">
              <a:avLst>
                <a:gd name="adj" fmla="val 50000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4" name="群組 13">
              <a:extLst>
                <a:ext uri="{FF2B5EF4-FFF2-40B4-BE49-F238E27FC236}">
                  <a16:creationId xmlns:a16="http://schemas.microsoft.com/office/drawing/2014/main" id="{49DE03A6-36D4-FBEA-6E76-DDCE717F9015}"/>
                </a:ext>
              </a:extLst>
            </p:cNvPr>
            <p:cNvGrpSpPr/>
            <p:nvPr/>
          </p:nvGrpSpPr>
          <p:grpSpPr>
            <a:xfrm>
              <a:off x="3293321" y="169446"/>
              <a:ext cx="1950341" cy="540000"/>
              <a:chOff x="1445621" y="191648"/>
              <a:chExt cx="1950341" cy="540000"/>
            </a:xfrm>
            <a:noFill/>
          </p:grpSpPr>
          <p:sp>
            <p:nvSpPr>
              <p:cNvPr id="15" name="圓角矩形 14">
                <a:extLst>
                  <a:ext uri="{FF2B5EF4-FFF2-40B4-BE49-F238E27FC236}">
                    <a16:creationId xmlns:a16="http://schemas.microsoft.com/office/drawing/2014/main" id="{0474C192-9F93-B9FC-A0B5-579A1151E4FE}"/>
                  </a:ext>
                </a:extLst>
              </p:cNvPr>
              <p:cNvSpPr/>
              <p:nvPr/>
            </p:nvSpPr>
            <p:spPr>
              <a:xfrm>
                <a:off x="1445621" y="191648"/>
                <a:ext cx="1620000" cy="5400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>
                  <a:solidFill>
                    <a:schemeClr val="bg2">
                      <a:lumMod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0936C872-F4DD-6466-26DB-3A8A73C4175E}"/>
                  </a:ext>
                </a:extLst>
              </p:cNvPr>
              <p:cNvSpPr txBox="1"/>
              <p:nvPr/>
            </p:nvSpPr>
            <p:spPr>
              <a:xfrm>
                <a:off x="1497323" y="274418"/>
                <a:ext cx="1898639" cy="3693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TW" altLang="en-US" b="1" dirty="0">
                    <a:latin typeface="Times New Roman" panose="02020603050405020304" pitchFamily="18" charset="0"/>
                    <a:ea typeface="Noto Serif TC ExtraBold" panose="02020200000000000000" pitchFamily="18" charset="-128"/>
                    <a:cs typeface="Times New Roman" panose="02020603050405020304" pitchFamily="18" charset="0"/>
                  </a:rPr>
                  <a:t>隨機初始化分群</a:t>
                </a:r>
              </a:p>
            </p:txBody>
          </p:sp>
        </p:grpSp>
      </p:grpSp>
      <p:pic>
        <p:nvPicPr>
          <p:cNvPr id="30" name="圖片 29" descr="一張含有 圖形, 字型, 圓形, 藝術 的圖片&#10;&#10;AI 產生的內容可能不正確。">
            <a:extLst>
              <a:ext uri="{FF2B5EF4-FFF2-40B4-BE49-F238E27FC236}">
                <a16:creationId xmlns:a16="http://schemas.microsoft.com/office/drawing/2014/main" id="{2E26C01F-441B-0940-D188-D0125A4FB3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7662" y="21629"/>
            <a:ext cx="540000" cy="540000"/>
          </a:xfrm>
          <a:prstGeom prst="rect">
            <a:avLst/>
          </a:prstGeom>
        </p:spPr>
      </p:pic>
      <p:pic>
        <p:nvPicPr>
          <p:cNvPr id="52" name="圖片 51" descr="一張含有 圖形, 字型, 圓形, 藝術 的圖片&#10;&#10;AI 產生的內容可能不正確。">
            <a:extLst>
              <a:ext uri="{FF2B5EF4-FFF2-40B4-BE49-F238E27FC236}">
                <a16:creationId xmlns:a16="http://schemas.microsoft.com/office/drawing/2014/main" id="{9BF1420A-D235-391B-A708-33A34944AF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7321" y="258164"/>
            <a:ext cx="540000" cy="540000"/>
          </a:xfrm>
          <a:prstGeom prst="rect">
            <a:avLst/>
          </a:prstGeom>
        </p:spPr>
      </p:pic>
      <p:pic>
        <p:nvPicPr>
          <p:cNvPr id="54" name="圖片 53" descr="一張含有 字型, 符號, 圖形, 美工圖案 的圖片&#10;&#10;AI 產生的內容可能不正確。">
            <a:extLst>
              <a:ext uri="{FF2B5EF4-FFF2-40B4-BE49-F238E27FC236}">
                <a16:creationId xmlns:a16="http://schemas.microsoft.com/office/drawing/2014/main" id="{E2699892-33FE-5C4F-A314-B6EDE92F7E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044" y="78164"/>
            <a:ext cx="720000" cy="720000"/>
          </a:xfrm>
          <a:prstGeom prst="rect">
            <a:avLst/>
          </a:prstGeom>
        </p:spPr>
      </p:pic>
      <p:pic>
        <p:nvPicPr>
          <p:cNvPr id="55" name="圖片 54" descr="一張含有 圖形, 字型, 圓形, 藝術 的圖片&#10;&#10;AI 產生的內容可能不正確。">
            <a:extLst>
              <a:ext uri="{FF2B5EF4-FFF2-40B4-BE49-F238E27FC236}">
                <a16:creationId xmlns:a16="http://schemas.microsoft.com/office/drawing/2014/main" id="{643E0E4F-F8C3-DF4B-D057-425A22CF77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7662" y="513117"/>
            <a:ext cx="360000" cy="360000"/>
          </a:xfrm>
          <a:prstGeom prst="rect">
            <a:avLst/>
          </a:prstGeom>
        </p:spPr>
      </p:pic>
      <p:sp>
        <p:nvSpPr>
          <p:cNvPr id="10" name="投影片編號版面配置區 9">
            <a:extLst>
              <a:ext uri="{FF2B5EF4-FFF2-40B4-BE49-F238E27FC236}">
                <a16:creationId xmlns:a16="http://schemas.microsoft.com/office/drawing/2014/main" id="{1EC7522C-9F51-C63C-1362-138A198CA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E65BD-2A04-9A47-8DB5-951B4720CA03}" type="slidenum">
              <a:rPr kumimoji="1" lang="zh-TW" altLang="en-US" smtClean="0"/>
              <a:t>24</a:t>
            </a:fld>
            <a:endParaRPr kumimoji="1" lang="zh-TW" altLang="en-US"/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D10045E2-425B-4049-BF0B-1892777B1EF4}"/>
              </a:ext>
            </a:extLst>
          </p:cNvPr>
          <p:cNvSpPr txBox="1"/>
          <p:nvPr/>
        </p:nvSpPr>
        <p:spPr>
          <a:xfrm>
            <a:off x="698044" y="1266378"/>
            <a:ext cx="41857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以更長的延遲週期繪製關係圖</a:t>
            </a:r>
          </a:p>
        </p:txBody>
      </p:sp>
      <p:sp>
        <p:nvSpPr>
          <p:cNvPr id="35" name="圓角矩形 11">
            <a:extLst>
              <a:ext uri="{FF2B5EF4-FFF2-40B4-BE49-F238E27FC236}">
                <a16:creationId xmlns:a16="http://schemas.microsoft.com/office/drawing/2014/main" id="{EE9554FD-477F-4C61-AD86-973E06889233}"/>
              </a:ext>
            </a:extLst>
          </p:cNvPr>
          <p:cNvSpPr/>
          <p:nvPr/>
        </p:nvSpPr>
        <p:spPr>
          <a:xfrm>
            <a:off x="8262061" y="153117"/>
            <a:ext cx="1977099" cy="5400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6" name="群組 35">
            <a:extLst>
              <a:ext uri="{FF2B5EF4-FFF2-40B4-BE49-F238E27FC236}">
                <a16:creationId xmlns:a16="http://schemas.microsoft.com/office/drawing/2014/main" id="{EC7B19C9-1442-478C-A1A5-51905AFD9BCE}"/>
              </a:ext>
            </a:extLst>
          </p:cNvPr>
          <p:cNvGrpSpPr/>
          <p:nvPr/>
        </p:nvGrpSpPr>
        <p:grpSpPr>
          <a:xfrm>
            <a:off x="6284962" y="169446"/>
            <a:ext cx="1620000" cy="540000"/>
            <a:chOff x="1445621" y="191648"/>
            <a:chExt cx="1620000" cy="540000"/>
          </a:xfrm>
          <a:noFill/>
        </p:grpSpPr>
        <p:sp>
          <p:nvSpPr>
            <p:cNvPr id="37" name="圓角矩形 17">
              <a:extLst>
                <a:ext uri="{FF2B5EF4-FFF2-40B4-BE49-F238E27FC236}">
                  <a16:creationId xmlns:a16="http://schemas.microsoft.com/office/drawing/2014/main" id="{339098CF-A4E2-4945-A480-B738E34ED4A3}"/>
                </a:ext>
              </a:extLst>
            </p:cNvPr>
            <p:cNvSpPr/>
            <p:nvPr/>
          </p:nvSpPr>
          <p:spPr>
            <a:xfrm>
              <a:off x="1445621" y="191648"/>
              <a:ext cx="1620000" cy="540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8" name="文字方塊 37">
              <a:extLst>
                <a:ext uri="{FF2B5EF4-FFF2-40B4-BE49-F238E27FC236}">
                  <a16:creationId xmlns:a16="http://schemas.microsoft.com/office/drawing/2014/main" id="{A5027931-C63D-4B24-BD3A-F84CD2278697}"/>
                </a:ext>
              </a:extLst>
            </p:cNvPr>
            <p:cNvSpPr txBox="1"/>
            <p:nvPr/>
          </p:nvSpPr>
          <p:spPr>
            <a:xfrm>
              <a:off x="1445621" y="274418"/>
              <a:ext cx="1620000" cy="369332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dirty="0">
                  <a:latin typeface="Times New Roman" panose="02020603050405020304" pitchFamily="18" charset="0"/>
                  <a:ea typeface="Noto Serif TC ExtraBold" panose="02020200000000000000" pitchFamily="18" charset="-128"/>
                  <a:cs typeface="Times New Roman" panose="02020603050405020304" pitchFamily="18" charset="0"/>
                </a:rPr>
                <a:t>分群前後數據</a:t>
              </a:r>
            </a:p>
          </p:txBody>
        </p:sp>
      </p:grpSp>
      <p:grpSp>
        <p:nvGrpSpPr>
          <p:cNvPr id="39" name="群組 38">
            <a:extLst>
              <a:ext uri="{FF2B5EF4-FFF2-40B4-BE49-F238E27FC236}">
                <a16:creationId xmlns:a16="http://schemas.microsoft.com/office/drawing/2014/main" id="{CB60E723-3F5B-4F29-A8C9-34360CC92638}"/>
              </a:ext>
            </a:extLst>
          </p:cNvPr>
          <p:cNvGrpSpPr/>
          <p:nvPr/>
        </p:nvGrpSpPr>
        <p:grpSpPr>
          <a:xfrm>
            <a:off x="8415303" y="168164"/>
            <a:ext cx="1620000" cy="540000"/>
            <a:chOff x="1445621" y="191648"/>
            <a:chExt cx="1620000" cy="540000"/>
          </a:xfrm>
          <a:noFill/>
        </p:grpSpPr>
        <p:sp>
          <p:nvSpPr>
            <p:cNvPr id="40" name="圓角矩形 17">
              <a:extLst>
                <a:ext uri="{FF2B5EF4-FFF2-40B4-BE49-F238E27FC236}">
                  <a16:creationId xmlns:a16="http://schemas.microsoft.com/office/drawing/2014/main" id="{435C422E-2293-46C4-B938-89CC711F9786}"/>
                </a:ext>
              </a:extLst>
            </p:cNvPr>
            <p:cNvSpPr/>
            <p:nvPr/>
          </p:nvSpPr>
          <p:spPr>
            <a:xfrm>
              <a:off x="1445621" y="191648"/>
              <a:ext cx="1620000" cy="540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1" name="文字方塊 40">
              <a:extLst>
                <a:ext uri="{FF2B5EF4-FFF2-40B4-BE49-F238E27FC236}">
                  <a16:creationId xmlns:a16="http://schemas.microsoft.com/office/drawing/2014/main" id="{E3F2CBBD-FDAF-4A4A-9764-7072689A5A14}"/>
                </a:ext>
              </a:extLst>
            </p:cNvPr>
            <p:cNvSpPr txBox="1"/>
            <p:nvPr/>
          </p:nvSpPr>
          <p:spPr>
            <a:xfrm>
              <a:off x="1445621" y="274418"/>
              <a:ext cx="1620000" cy="369332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Noto Serif TC ExtraBold" panose="02020200000000000000" pitchFamily="18" charset="-128"/>
                  <a:cs typeface="Times New Roman" panose="02020603050405020304" pitchFamily="18" charset="0"/>
                </a:rPr>
                <a:t>累計加總修正</a:t>
              </a:r>
            </a:p>
          </p:txBody>
        </p:sp>
      </p:grpSp>
      <p:pic>
        <p:nvPicPr>
          <p:cNvPr id="6" name="圖片 5">
            <a:extLst>
              <a:ext uri="{FF2B5EF4-FFF2-40B4-BE49-F238E27FC236}">
                <a16:creationId xmlns:a16="http://schemas.microsoft.com/office/drawing/2014/main" id="{A4775FE9-44F2-47CE-B532-01D717855C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6400" y="1726750"/>
            <a:ext cx="9259200" cy="46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1728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C49D15-40CF-0F05-7437-F6B9F35046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2AB3EC92-499B-FF73-782B-09FBDF67D35D}"/>
              </a:ext>
            </a:extLst>
          </p:cNvPr>
          <p:cNvSpPr/>
          <p:nvPr/>
        </p:nvSpPr>
        <p:spPr>
          <a:xfrm>
            <a:off x="0" y="-18075"/>
            <a:ext cx="12192000" cy="9248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A3B6DE91-B478-23BB-A634-B8C3FE884EF0}"/>
              </a:ext>
            </a:extLst>
          </p:cNvPr>
          <p:cNvSpPr txBox="1"/>
          <p:nvPr/>
        </p:nvSpPr>
        <p:spPr>
          <a:xfrm>
            <a:off x="1652098" y="25349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本次進度</a:t>
            </a:r>
          </a:p>
        </p:txBody>
      </p:sp>
      <p:sp>
        <p:nvSpPr>
          <p:cNvPr id="24" name="圓角矩形 11">
            <a:extLst>
              <a:ext uri="{FF2B5EF4-FFF2-40B4-BE49-F238E27FC236}">
                <a16:creationId xmlns:a16="http://schemas.microsoft.com/office/drawing/2014/main" id="{C31CA2ED-3768-4A1D-91A3-4665005611FF}"/>
              </a:ext>
            </a:extLst>
          </p:cNvPr>
          <p:cNvSpPr/>
          <p:nvPr/>
        </p:nvSpPr>
        <p:spPr>
          <a:xfrm>
            <a:off x="3675354" y="174331"/>
            <a:ext cx="1977099" cy="5400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973582F2-799D-6B5E-659D-0530AAAC0980}"/>
              </a:ext>
            </a:extLst>
          </p:cNvPr>
          <p:cNvGrpSpPr/>
          <p:nvPr/>
        </p:nvGrpSpPr>
        <p:grpSpPr>
          <a:xfrm>
            <a:off x="3675354" y="174331"/>
            <a:ext cx="1950341" cy="540000"/>
            <a:chOff x="3293321" y="169446"/>
            <a:chExt cx="1950341" cy="540000"/>
          </a:xfrm>
        </p:grpSpPr>
        <p:sp>
          <p:nvSpPr>
            <p:cNvPr id="2" name="圓角矩形 1">
              <a:extLst>
                <a:ext uri="{FF2B5EF4-FFF2-40B4-BE49-F238E27FC236}">
                  <a16:creationId xmlns:a16="http://schemas.microsoft.com/office/drawing/2014/main" id="{E0E00CE0-6E54-3BBB-67CB-83D5AAB55692}"/>
                </a:ext>
              </a:extLst>
            </p:cNvPr>
            <p:cNvSpPr/>
            <p:nvPr/>
          </p:nvSpPr>
          <p:spPr>
            <a:xfrm>
              <a:off x="3327137" y="169446"/>
              <a:ext cx="1620000" cy="540000"/>
            </a:xfrm>
            <a:prstGeom prst="roundRect">
              <a:avLst>
                <a:gd name="adj" fmla="val 50000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4" name="群組 13">
              <a:extLst>
                <a:ext uri="{FF2B5EF4-FFF2-40B4-BE49-F238E27FC236}">
                  <a16:creationId xmlns:a16="http://schemas.microsoft.com/office/drawing/2014/main" id="{49DE03A6-36D4-FBEA-6E76-DDCE717F9015}"/>
                </a:ext>
              </a:extLst>
            </p:cNvPr>
            <p:cNvGrpSpPr/>
            <p:nvPr/>
          </p:nvGrpSpPr>
          <p:grpSpPr>
            <a:xfrm>
              <a:off x="3293321" y="169446"/>
              <a:ext cx="1950341" cy="540000"/>
              <a:chOff x="1445621" y="191648"/>
              <a:chExt cx="1950341" cy="540000"/>
            </a:xfrm>
            <a:noFill/>
          </p:grpSpPr>
          <p:sp>
            <p:nvSpPr>
              <p:cNvPr id="15" name="圓角矩形 14">
                <a:extLst>
                  <a:ext uri="{FF2B5EF4-FFF2-40B4-BE49-F238E27FC236}">
                    <a16:creationId xmlns:a16="http://schemas.microsoft.com/office/drawing/2014/main" id="{0474C192-9F93-B9FC-A0B5-579A1151E4FE}"/>
                  </a:ext>
                </a:extLst>
              </p:cNvPr>
              <p:cNvSpPr/>
              <p:nvPr/>
            </p:nvSpPr>
            <p:spPr>
              <a:xfrm>
                <a:off x="1445621" y="191648"/>
                <a:ext cx="1620000" cy="5400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>
                  <a:solidFill>
                    <a:schemeClr val="bg2">
                      <a:lumMod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0936C872-F4DD-6466-26DB-3A8A73C4175E}"/>
                  </a:ext>
                </a:extLst>
              </p:cNvPr>
              <p:cNvSpPr txBox="1"/>
              <p:nvPr/>
            </p:nvSpPr>
            <p:spPr>
              <a:xfrm>
                <a:off x="1497323" y="274418"/>
                <a:ext cx="1898639" cy="3693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TW" altLang="en-US" b="1" dirty="0">
                    <a:solidFill>
                      <a:schemeClr val="bg1"/>
                    </a:solidFill>
                    <a:latin typeface="Times New Roman" panose="02020603050405020304" pitchFamily="18" charset="0"/>
                    <a:ea typeface="Noto Serif TC ExtraBold" panose="02020200000000000000" pitchFamily="18" charset="-128"/>
                    <a:cs typeface="Times New Roman" panose="02020603050405020304" pitchFamily="18" charset="0"/>
                  </a:rPr>
                  <a:t>隨機初始化分群</a:t>
                </a:r>
              </a:p>
            </p:txBody>
          </p:sp>
        </p:grpSp>
      </p:grpSp>
      <p:pic>
        <p:nvPicPr>
          <p:cNvPr id="30" name="圖片 29" descr="一張含有 圖形, 字型, 圓形, 藝術 的圖片&#10;&#10;AI 產生的內容可能不正確。">
            <a:extLst>
              <a:ext uri="{FF2B5EF4-FFF2-40B4-BE49-F238E27FC236}">
                <a16:creationId xmlns:a16="http://schemas.microsoft.com/office/drawing/2014/main" id="{2E26C01F-441B-0940-D188-D0125A4FB3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7662" y="21629"/>
            <a:ext cx="540000" cy="540000"/>
          </a:xfrm>
          <a:prstGeom prst="rect">
            <a:avLst/>
          </a:prstGeom>
        </p:spPr>
      </p:pic>
      <p:pic>
        <p:nvPicPr>
          <p:cNvPr id="52" name="圖片 51" descr="一張含有 圖形, 字型, 圓形, 藝術 的圖片&#10;&#10;AI 產生的內容可能不正確。">
            <a:extLst>
              <a:ext uri="{FF2B5EF4-FFF2-40B4-BE49-F238E27FC236}">
                <a16:creationId xmlns:a16="http://schemas.microsoft.com/office/drawing/2014/main" id="{9BF1420A-D235-391B-A708-33A34944AF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7321" y="258164"/>
            <a:ext cx="540000" cy="540000"/>
          </a:xfrm>
          <a:prstGeom prst="rect">
            <a:avLst/>
          </a:prstGeom>
        </p:spPr>
      </p:pic>
      <p:pic>
        <p:nvPicPr>
          <p:cNvPr id="54" name="圖片 53" descr="一張含有 字型, 符號, 圖形, 美工圖案 的圖片&#10;&#10;AI 產生的內容可能不正確。">
            <a:extLst>
              <a:ext uri="{FF2B5EF4-FFF2-40B4-BE49-F238E27FC236}">
                <a16:creationId xmlns:a16="http://schemas.microsoft.com/office/drawing/2014/main" id="{E2699892-33FE-5C4F-A314-B6EDE92F7E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044" y="78164"/>
            <a:ext cx="720000" cy="720000"/>
          </a:xfrm>
          <a:prstGeom prst="rect">
            <a:avLst/>
          </a:prstGeom>
        </p:spPr>
      </p:pic>
      <p:pic>
        <p:nvPicPr>
          <p:cNvPr id="55" name="圖片 54" descr="一張含有 圖形, 字型, 圓形, 藝術 的圖片&#10;&#10;AI 產生的內容可能不正確。">
            <a:extLst>
              <a:ext uri="{FF2B5EF4-FFF2-40B4-BE49-F238E27FC236}">
                <a16:creationId xmlns:a16="http://schemas.microsoft.com/office/drawing/2014/main" id="{643E0E4F-F8C3-DF4B-D057-425A22CF77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7662" y="513117"/>
            <a:ext cx="360000" cy="360000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16A6BF5C-CF30-49F9-D072-B6BB52DB862A}"/>
              </a:ext>
            </a:extLst>
          </p:cNvPr>
          <p:cNvSpPr txBox="1"/>
          <p:nvPr/>
        </p:nvSpPr>
        <p:spPr>
          <a:xfrm>
            <a:off x="698044" y="1266378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隨機初始化分群</a:t>
            </a:r>
          </a:p>
        </p:txBody>
      </p:sp>
      <p:sp>
        <p:nvSpPr>
          <p:cNvPr id="10" name="投影片編號版面配置區 9">
            <a:extLst>
              <a:ext uri="{FF2B5EF4-FFF2-40B4-BE49-F238E27FC236}">
                <a16:creationId xmlns:a16="http://schemas.microsoft.com/office/drawing/2014/main" id="{1EC7522C-9F51-C63C-1362-138A198CA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E65BD-2A04-9A47-8DB5-951B4720CA03}" type="slidenum">
              <a:rPr kumimoji="1" lang="zh-TW" altLang="en-US" smtClean="0"/>
              <a:t>3</a:t>
            </a:fld>
            <a:endParaRPr kumimoji="1"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F468590D-D57A-B6D4-4DD5-B8F368646514}"/>
              </a:ext>
            </a:extLst>
          </p:cNvPr>
          <p:cNvSpPr txBox="1"/>
          <p:nvPr/>
        </p:nvSpPr>
        <p:spPr>
          <a:xfrm>
            <a:off x="698044" y="2087684"/>
            <a:ext cx="10785119" cy="16801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buNone/>
            </a:pPr>
            <a:r>
              <a:rPr lang="zh-TW" altLang="en-US" b="1" dirty="0">
                <a:latin typeface="Noto Serif TC ExtraBold" panose="02020200000000000000" pitchFamily="18" charset="-128"/>
                <a:ea typeface="Noto Serif TC ExtraBold" panose="02020200000000000000" pitchFamily="18" charset="-128"/>
              </a:rPr>
              <a:t>對</a:t>
            </a:r>
            <a:r>
              <a:rPr lang="en-US" altLang="zh-TW" b="1" dirty="0">
                <a:latin typeface="Noto Serif TC ExtraBold" panose="02020200000000000000" pitchFamily="18" charset="-128"/>
                <a:ea typeface="Noto Serif TC ExtraBold" panose="02020200000000000000" pitchFamily="18" charset="-128"/>
              </a:rPr>
              <a:t>K-means</a:t>
            </a:r>
            <a:r>
              <a:rPr lang="zh-TW" altLang="en-US" b="1" dirty="0">
                <a:latin typeface="Noto Serif TC ExtraBold" panose="02020200000000000000" pitchFamily="18" charset="-128"/>
                <a:ea typeface="Noto Serif TC ExtraBold" panose="02020200000000000000" pitchFamily="18" charset="-128"/>
              </a:rPr>
              <a:t>設定</a:t>
            </a:r>
            <a:r>
              <a:rPr lang="en-US" altLang="zh-TW" b="1" dirty="0" err="1">
                <a:latin typeface="Noto Serif TC ExtraBold" panose="02020200000000000000" pitchFamily="18" charset="-128"/>
                <a:ea typeface="Noto Serif TC ExtraBold" panose="02020200000000000000" pitchFamily="18" charset="-128"/>
              </a:rPr>
              <a:t>n_init</a:t>
            </a:r>
            <a:r>
              <a:rPr lang="en-US" altLang="zh-TW" b="1" dirty="0">
                <a:latin typeface="Noto Serif TC ExtraBold" panose="02020200000000000000" pitchFamily="18" charset="-128"/>
                <a:ea typeface="Noto Serif TC ExtraBold" panose="02020200000000000000" pitchFamily="18" charset="-128"/>
              </a:rPr>
              <a:t>=50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TW" b="1" dirty="0">
                <a:latin typeface="Noto Serif TC ExtraBold" panose="02020200000000000000" pitchFamily="18" charset="-128"/>
                <a:ea typeface="Noto Serif TC ExtraBold" panose="02020200000000000000" pitchFamily="18" charset="-128"/>
              </a:rPr>
              <a:t>K-means</a:t>
            </a:r>
            <a:r>
              <a:rPr lang="zh-TW" altLang="en-US" b="1" dirty="0">
                <a:latin typeface="Noto Serif TC ExtraBold" panose="02020200000000000000" pitchFamily="18" charset="-128"/>
                <a:ea typeface="Noto Serif TC ExtraBold" panose="02020200000000000000" pitchFamily="18" charset="-128"/>
              </a:rPr>
              <a:t>的初始群中心位置可能會影響分群結果</a:t>
            </a:r>
            <a:endParaRPr lang="en-US" altLang="zh-TW" b="1" dirty="0">
              <a:latin typeface="Noto Serif TC ExtraBold" panose="02020200000000000000" pitchFamily="18" charset="-128"/>
              <a:ea typeface="Noto Serif TC ExtraBold" panose="02020200000000000000" pitchFamily="18" charset="-128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b="1" dirty="0">
                <a:latin typeface="Noto Serif TC ExtraBold" panose="02020200000000000000" pitchFamily="18" charset="-128"/>
                <a:ea typeface="Noto Serif TC ExtraBold" panose="02020200000000000000" pitchFamily="18" charset="-128"/>
              </a:rPr>
              <a:t>進行</a:t>
            </a:r>
            <a:r>
              <a:rPr lang="en-US" altLang="zh-TW" b="1" dirty="0">
                <a:latin typeface="Noto Serif TC ExtraBold" panose="02020200000000000000" pitchFamily="18" charset="-128"/>
                <a:ea typeface="Noto Serif TC ExtraBold" panose="02020200000000000000" pitchFamily="18" charset="-128"/>
              </a:rPr>
              <a:t>50</a:t>
            </a:r>
            <a:r>
              <a:rPr lang="zh-TW" altLang="en-US" b="1" dirty="0">
                <a:latin typeface="Noto Serif TC ExtraBold" panose="02020200000000000000" pitchFamily="18" charset="-128"/>
                <a:ea typeface="Noto Serif TC ExtraBold" panose="02020200000000000000" pitchFamily="18" charset="-128"/>
              </a:rPr>
              <a:t>次隨機初始的中心位置分群後，選擇最佳結果</a:t>
            </a:r>
          </a:p>
        </p:txBody>
      </p:sp>
      <p:grpSp>
        <p:nvGrpSpPr>
          <p:cNvPr id="25" name="群組 24">
            <a:extLst>
              <a:ext uri="{FF2B5EF4-FFF2-40B4-BE49-F238E27FC236}">
                <a16:creationId xmlns:a16="http://schemas.microsoft.com/office/drawing/2014/main" id="{59F19D16-3556-417B-AF4B-56F87CF57C55}"/>
              </a:ext>
            </a:extLst>
          </p:cNvPr>
          <p:cNvGrpSpPr/>
          <p:nvPr/>
        </p:nvGrpSpPr>
        <p:grpSpPr>
          <a:xfrm>
            <a:off x="6284962" y="169446"/>
            <a:ext cx="1620000" cy="540000"/>
            <a:chOff x="1445621" y="191648"/>
            <a:chExt cx="1620000" cy="540000"/>
          </a:xfrm>
          <a:noFill/>
        </p:grpSpPr>
        <p:sp>
          <p:nvSpPr>
            <p:cNvPr id="26" name="圓角矩形 17">
              <a:extLst>
                <a:ext uri="{FF2B5EF4-FFF2-40B4-BE49-F238E27FC236}">
                  <a16:creationId xmlns:a16="http://schemas.microsoft.com/office/drawing/2014/main" id="{42558675-6275-48AD-8F1A-8321088E71E6}"/>
                </a:ext>
              </a:extLst>
            </p:cNvPr>
            <p:cNvSpPr/>
            <p:nvPr/>
          </p:nvSpPr>
          <p:spPr>
            <a:xfrm>
              <a:off x="1445621" y="191648"/>
              <a:ext cx="1620000" cy="540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" name="文字方塊 26">
              <a:extLst>
                <a:ext uri="{FF2B5EF4-FFF2-40B4-BE49-F238E27FC236}">
                  <a16:creationId xmlns:a16="http://schemas.microsoft.com/office/drawing/2014/main" id="{B9D3A5F9-C33B-4C2A-B283-9C33A3C70285}"/>
                </a:ext>
              </a:extLst>
            </p:cNvPr>
            <p:cNvSpPr txBox="1"/>
            <p:nvPr/>
          </p:nvSpPr>
          <p:spPr>
            <a:xfrm>
              <a:off x="1445621" y="274418"/>
              <a:ext cx="1620000" cy="369332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dirty="0">
                  <a:solidFill>
                    <a:schemeClr val="bg2">
                      <a:lumMod val="25000"/>
                    </a:schemeClr>
                  </a:solidFill>
                  <a:latin typeface="Times New Roman" panose="02020603050405020304" pitchFamily="18" charset="0"/>
                  <a:ea typeface="Noto Serif TC ExtraBold" panose="02020200000000000000" pitchFamily="18" charset="-128"/>
                  <a:cs typeface="Times New Roman" panose="02020603050405020304" pitchFamily="18" charset="0"/>
                </a:rPr>
                <a:t>分群前後數據</a:t>
              </a:r>
            </a:p>
          </p:txBody>
        </p:sp>
      </p:grp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1CB1FA1A-EE38-45DE-8615-B97555DAF2D1}"/>
              </a:ext>
            </a:extLst>
          </p:cNvPr>
          <p:cNvGrpSpPr/>
          <p:nvPr/>
        </p:nvGrpSpPr>
        <p:grpSpPr>
          <a:xfrm>
            <a:off x="8415303" y="168164"/>
            <a:ext cx="1620000" cy="540000"/>
            <a:chOff x="1445621" y="191648"/>
            <a:chExt cx="1620000" cy="540000"/>
          </a:xfrm>
          <a:noFill/>
        </p:grpSpPr>
        <p:sp>
          <p:nvSpPr>
            <p:cNvPr id="29" name="圓角矩形 17">
              <a:extLst>
                <a:ext uri="{FF2B5EF4-FFF2-40B4-BE49-F238E27FC236}">
                  <a16:creationId xmlns:a16="http://schemas.microsoft.com/office/drawing/2014/main" id="{CA6525B4-68E6-4EA8-9D0B-31D82FD5DED2}"/>
                </a:ext>
              </a:extLst>
            </p:cNvPr>
            <p:cNvSpPr/>
            <p:nvPr/>
          </p:nvSpPr>
          <p:spPr>
            <a:xfrm>
              <a:off x="1445621" y="191648"/>
              <a:ext cx="1620000" cy="540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1" name="文字方塊 30">
              <a:extLst>
                <a:ext uri="{FF2B5EF4-FFF2-40B4-BE49-F238E27FC236}">
                  <a16:creationId xmlns:a16="http://schemas.microsoft.com/office/drawing/2014/main" id="{430C6634-822A-42C3-B1E1-3A7C158DD69A}"/>
                </a:ext>
              </a:extLst>
            </p:cNvPr>
            <p:cNvSpPr txBox="1"/>
            <p:nvPr/>
          </p:nvSpPr>
          <p:spPr>
            <a:xfrm>
              <a:off x="1445621" y="274418"/>
              <a:ext cx="1620000" cy="369332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dirty="0">
                  <a:solidFill>
                    <a:schemeClr val="bg2">
                      <a:lumMod val="25000"/>
                    </a:schemeClr>
                  </a:solidFill>
                  <a:latin typeface="Times New Roman" panose="02020603050405020304" pitchFamily="18" charset="0"/>
                  <a:ea typeface="Noto Serif TC ExtraBold" panose="02020200000000000000" pitchFamily="18" charset="-128"/>
                  <a:cs typeface="Times New Roman" panose="02020603050405020304" pitchFamily="18" charset="0"/>
                </a:rPr>
                <a:t>累計加總修正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464963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C49D15-40CF-0F05-7437-F6B9F35046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FFB8A6C7-83E4-48EA-846D-B41A92412B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178" t="6861"/>
          <a:stretch/>
        </p:blipFill>
        <p:spPr>
          <a:xfrm>
            <a:off x="7815940" y="1136926"/>
            <a:ext cx="3411200" cy="5538499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2AB3EC92-499B-FF73-782B-09FBDF67D35D}"/>
              </a:ext>
            </a:extLst>
          </p:cNvPr>
          <p:cNvSpPr/>
          <p:nvPr/>
        </p:nvSpPr>
        <p:spPr>
          <a:xfrm>
            <a:off x="0" y="-18075"/>
            <a:ext cx="12192000" cy="9248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A3B6DE91-B478-23BB-A634-B8C3FE884EF0}"/>
              </a:ext>
            </a:extLst>
          </p:cNvPr>
          <p:cNvSpPr txBox="1"/>
          <p:nvPr/>
        </p:nvSpPr>
        <p:spPr>
          <a:xfrm>
            <a:off x="1652098" y="25349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本次進度</a:t>
            </a:r>
          </a:p>
        </p:txBody>
      </p:sp>
      <p:sp>
        <p:nvSpPr>
          <p:cNvPr id="24" name="圓角矩形 11">
            <a:extLst>
              <a:ext uri="{FF2B5EF4-FFF2-40B4-BE49-F238E27FC236}">
                <a16:creationId xmlns:a16="http://schemas.microsoft.com/office/drawing/2014/main" id="{C31CA2ED-3768-4A1D-91A3-4665005611FF}"/>
              </a:ext>
            </a:extLst>
          </p:cNvPr>
          <p:cNvSpPr/>
          <p:nvPr/>
        </p:nvSpPr>
        <p:spPr>
          <a:xfrm>
            <a:off x="3675354" y="174331"/>
            <a:ext cx="1977099" cy="5400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973582F2-799D-6B5E-659D-0530AAAC0980}"/>
              </a:ext>
            </a:extLst>
          </p:cNvPr>
          <p:cNvGrpSpPr/>
          <p:nvPr/>
        </p:nvGrpSpPr>
        <p:grpSpPr>
          <a:xfrm>
            <a:off x="3675354" y="174331"/>
            <a:ext cx="1950341" cy="540000"/>
            <a:chOff x="3293321" y="169446"/>
            <a:chExt cx="1950341" cy="540000"/>
          </a:xfrm>
        </p:grpSpPr>
        <p:sp>
          <p:nvSpPr>
            <p:cNvPr id="2" name="圓角矩形 1">
              <a:extLst>
                <a:ext uri="{FF2B5EF4-FFF2-40B4-BE49-F238E27FC236}">
                  <a16:creationId xmlns:a16="http://schemas.microsoft.com/office/drawing/2014/main" id="{E0E00CE0-6E54-3BBB-67CB-83D5AAB55692}"/>
                </a:ext>
              </a:extLst>
            </p:cNvPr>
            <p:cNvSpPr/>
            <p:nvPr/>
          </p:nvSpPr>
          <p:spPr>
            <a:xfrm>
              <a:off x="3327137" y="169446"/>
              <a:ext cx="1620000" cy="540000"/>
            </a:xfrm>
            <a:prstGeom prst="roundRect">
              <a:avLst>
                <a:gd name="adj" fmla="val 50000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4" name="群組 13">
              <a:extLst>
                <a:ext uri="{FF2B5EF4-FFF2-40B4-BE49-F238E27FC236}">
                  <a16:creationId xmlns:a16="http://schemas.microsoft.com/office/drawing/2014/main" id="{49DE03A6-36D4-FBEA-6E76-DDCE717F9015}"/>
                </a:ext>
              </a:extLst>
            </p:cNvPr>
            <p:cNvGrpSpPr/>
            <p:nvPr/>
          </p:nvGrpSpPr>
          <p:grpSpPr>
            <a:xfrm>
              <a:off x="3293321" y="169446"/>
              <a:ext cx="1950341" cy="540000"/>
              <a:chOff x="1445621" y="191648"/>
              <a:chExt cx="1950341" cy="540000"/>
            </a:xfrm>
            <a:noFill/>
          </p:grpSpPr>
          <p:sp>
            <p:nvSpPr>
              <p:cNvPr id="15" name="圓角矩形 14">
                <a:extLst>
                  <a:ext uri="{FF2B5EF4-FFF2-40B4-BE49-F238E27FC236}">
                    <a16:creationId xmlns:a16="http://schemas.microsoft.com/office/drawing/2014/main" id="{0474C192-9F93-B9FC-A0B5-579A1151E4FE}"/>
                  </a:ext>
                </a:extLst>
              </p:cNvPr>
              <p:cNvSpPr/>
              <p:nvPr/>
            </p:nvSpPr>
            <p:spPr>
              <a:xfrm>
                <a:off x="1445621" y="191648"/>
                <a:ext cx="1620000" cy="5400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>
                  <a:solidFill>
                    <a:schemeClr val="bg2">
                      <a:lumMod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0936C872-F4DD-6466-26DB-3A8A73C4175E}"/>
                  </a:ext>
                </a:extLst>
              </p:cNvPr>
              <p:cNvSpPr txBox="1"/>
              <p:nvPr/>
            </p:nvSpPr>
            <p:spPr>
              <a:xfrm>
                <a:off x="1497323" y="274418"/>
                <a:ext cx="1898639" cy="3693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TW" altLang="en-US" b="1" dirty="0">
                    <a:solidFill>
                      <a:schemeClr val="bg1"/>
                    </a:solidFill>
                    <a:latin typeface="Times New Roman" panose="02020603050405020304" pitchFamily="18" charset="0"/>
                    <a:ea typeface="Noto Serif TC ExtraBold" panose="02020200000000000000" pitchFamily="18" charset="-128"/>
                    <a:cs typeface="Times New Roman" panose="02020603050405020304" pitchFamily="18" charset="0"/>
                  </a:rPr>
                  <a:t>隨機初始化分群</a:t>
                </a:r>
              </a:p>
            </p:txBody>
          </p:sp>
        </p:grpSp>
      </p:grpSp>
      <p:pic>
        <p:nvPicPr>
          <p:cNvPr id="30" name="圖片 29" descr="一張含有 圖形, 字型, 圓形, 藝術 的圖片&#10;&#10;AI 產生的內容可能不正確。">
            <a:extLst>
              <a:ext uri="{FF2B5EF4-FFF2-40B4-BE49-F238E27FC236}">
                <a16:creationId xmlns:a16="http://schemas.microsoft.com/office/drawing/2014/main" id="{2E26C01F-441B-0940-D188-D0125A4FB3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07662" y="21629"/>
            <a:ext cx="540000" cy="540000"/>
          </a:xfrm>
          <a:prstGeom prst="rect">
            <a:avLst/>
          </a:prstGeom>
        </p:spPr>
      </p:pic>
      <p:pic>
        <p:nvPicPr>
          <p:cNvPr id="52" name="圖片 51" descr="一張含有 圖形, 字型, 圓形, 藝術 的圖片&#10;&#10;AI 產生的內容可能不正確。">
            <a:extLst>
              <a:ext uri="{FF2B5EF4-FFF2-40B4-BE49-F238E27FC236}">
                <a16:creationId xmlns:a16="http://schemas.microsoft.com/office/drawing/2014/main" id="{9BF1420A-D235-391B-A708-33A34944AF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7321" y="258164"/>
            <a:ext cx="540000" cy="540000"/>
          </a:xfrm>
          <a:prstGeom prst="rect">
            <a:avLst/>
          </a:prstGeom>
        </p:spPr>
      </p:pic>
      <p:pic>
        <p:nvPicPr>
          <p:cNvPr id="54" name="圖片 53" descr="一張含有 字型, 符號, 圖形, 美工圖案 的圖片&#10;&#10;AI 產生的內容可能不正確。">
            <a:extLst>
              <a:ext uri="{FF2B5EF4-FFF2-40B4-BE49-F238E27FC236}">
                <a16:creationId xmlns:a16="http://schemas.microsoft.com/office/drawing/2014/main" id="{E2699892-33FE-5C4F-A314-B6EDE92F7E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044" y="78164"/>
            <a:ext cx="720000" cy="720000"/>
          </a:xfrm>
          <a:prstGeom prst="rect">
            <a:avLst/>
          </a:prstGeom>
        </p:spPr>
      </p:pic>
      <p:pic>
        <p:nvPicPr>
          <p:cNvPr id="55" name="圖片 54" descr="一張含有 圖形, 字型, 圓形, 藝術 的圖片&#10;&#10;AI 產生的內容可能不正確。">
            <a:extLst>
              <a:ext uri="{FF2B5EF4-FFF2-40B4-BE49-F238E27FC236}">
                <a16:creationId xmlns:a16="http://schemas.microsoft.com/office/drawing/2014/main" id="{643E0E4F-F8C3-DF4B-D057-425A22CF77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67662" y="513117"/>
            <a:ext cx="360000" cy="360000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16A6BF5C-CF30-49F9-D072-B6BB52DB862A}"/>
              </a:ext>
            </a:extLst>
          </p:cNvPr>
          <p:cNvSpPr txBox="1"/>
          <p:nvPr/>
        </p:nvSpPr>
        <p:spPr>
          <a:xfrm>
            <a:off x="698044" y="1266378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原先劃分</a:t>
            </a:r>
          </a:p>
        </p:txBody>
      </p:sp>
      <p:sp>
        <p:nvSpPr>
          <p:cNvPr id="10" name="投影片編號版面配置區 9">
            <a:extLst>
              <a:ext uri="{FF2B5EF4-FFF2-40B4-BE49-F238E27FC236}">
                <a16:creationId xmlns:a16="http://schemas.microsoft.com/office/drawing/2014/main" id="{1EC7522C-9F51-C63C-1362-138A198CA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E65BD-2A04-9A47-8DB5-951B4720CA03}" type="slidenum">
              <a:rPr kumimoji="1" lang="zh-TW" altLang="en-US" smtClean="0"/>
              <a:t>4</a:t>
            </a:fld>
            <a:endParaRPr kumimoji="1"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F468590D-D57A-B6D4-4DD5-B8F368646514}"/>
              </a:ext>
            </a:extLst>
          </p:cNvPr>
          <p:cNvSpPr txBox="1"/>
          <p:nvPr/>
        </p:nvSpPr>
        <p:spPr>
          <a:xfrm>
            <a:off x="698044" y="2087684"/>
            <a:ext cx="10785119" cy="27881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b="1" dirty="0">
                <a:latin typeface="Noto Serif TC ExtraBold" panose="02020200000000000000" pitchFamily="18" charset="-128"/>
                <a:ea typeface="Noto Serif TC ExtraBold" panose="02020200000000000000" pitchFamily="18" charset="-128"/>
              </a:rPr>
              <a:t>北北基桃竹苗</a:t>
            </a:r>
            <a:endParaRPr lang="en-US" altLang="zh-TW" b="1" dirty="0">
              <a:latin typeface="Noto Serif TC ExtraBold" panose="02020200000000000000" pitchFamily="18" charset="-128"/>
              <a:ea typeface="Noto Serif TC ExtraBold" panose="02020200000000000000" pitchFamily="18" charset="-128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b="1" dirty="0">
                <a:latin typeface="Noto Serif TC ExtraBold" panose="02020200000000000000" pitchFamily="18" charset="-128"/>
                <a:ea typeface="Noto Serif TC ExtraBold" panose="02020200000000000000" pitchFamily="18" charset="-128"/>
              </a:rPr>
              <a:t>中彰投</a:t>
            </a:r>
            <a:endParaRPr lang="en-US" altLang="zh-TW" b="1" dirty="0">
              <a:latin typeface="Noto Serif TC ExtraBold" panose="02020200000000000000" pitchFamily="18" charset="-128"/>
              <a:ea typeface="Noto Serif TC ExtraBold" panose="02020200000000000000" pitchFamily="18" charset="-128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b="1" dirty="0">
                <a:latin typeface="Noto Serif TC ExtraBold" panose="02020200000000000000" pitchFamily="18" charset="-128"/>
                <a:ea typeface="Noto Serif TC ExtraBold" panose="02020200000000000000" pitchFamily="18" charset="-128"/>
              </a:rPr>
              <a:t>雲嘉南</a:t>
            </a:r>
            <a:endParaRPr lang="en-US" altLang="zh-TW" b="1" dirty="0">
              <a:latin typeface="Noto Serif TC ExtraBold" panose="02020200000000000000" pitchFamily="18" charset="-128"/>
              <a:ea typeface="Noto Serif TC ExtraBold" panose="02020200000000000000" pitchFamily="18" charset="-128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b="1" dirty="0">
                <a:latin typeface="Noto Serif TC ExtraBold" panose="02020200000000000000" pitchFamily="18" charset="-128"/>
                <a:ea typeface="Noto Serif TC ExtraBold" panose="02020200000000000000" pitchFamily="18" charset="-128"/>
              </a:rPr>
              <a:t>高屏</a:t>
            </a:r>
            <a:endParaRPr lang="en-US" altLang="zh-TW" b="1" dirty="0">
              <a:latin typeface="Noto Serif TC ExtraBold" panose="02020200000000000000" pitchFamily="18" charset="-128"/>
              <a:ea typeface="Noto Serif TC ExtraBold" panose="02020200000000000000" pitchFamily="18" charset="-128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b="1" dirty="0">
                <a:latin typeface="Noto Serif TC ExtraBold" panose="02020200000000000000" pitchFamily="18" charset="-128"/>
                <a:ea typeface="Noto Serif TC ExtraBold" panose="02020200000000000000" pitchFamily="18" charset="-128"/>
              </a:rPr>
              <a:t>宜花東</a:t>
            </a:r>
          </a:p>
        </p:txBody>
      </p:sp>
      <p:grpSp>
        <p:nvGrpSpPr>
          <p:cNvPr id="23" name="群組 22">
            <a:extLst>
              <a:ext uri="{FF2B5EF4-FFF2-40B4-BE49-F238E27FC236}">
                <a16:creationId xmlns:a16="http://schemas.microsoft.com/office/drawing/2014/main" id="{B0D69A21-6609-47BF-964E-835C34D2F3B0}"/>
              </a:ext>
            </a:extLst>
          </p:cNvPr>
          <p:cNvGrpSpPr/>
          <p:nvPr/>
        </p:nvGrpSpPr>
        <p:grpSpPr>
          <a:xfrm>
            <a:off x="6284962" y="169446"/>
            <a:ext cx="1620000" cy="540000"/>
            <a:chOff x="1445621" y="191648"/>
            <a:chExt cx="1620000" cy="540000"/>
          </a:xfrm>
          <a:noFill/>
        </p:grpSpPr>
        <p:sp>
          <p:nvSpPr>
            <p:cNvPr id="25" name="圓角矩形 17">
              <a:extLst>
                <a:ext uri="{FF2B5EF4-FFF2-40B4-BE49-F238E27FC236}">
                  <a16:creationId xmlns:a16="http://schemas.microsoft.com/office/drawing/2014/main" id="{79C0E786-4051-4946-BAAD-0E532A67F188}"/>
                </a:ext>
              </a:extLst>
            </p:cNvPr>
            <p:cNvSpPr/>
            <p:nvPr/>
          </p:nvSpPr>
          <p:spPr>
            <a:xfrm>
              <a:off x="1445621" y="191648"/>
              <a:ext cx="1620000" cy="540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" name="文字方塊 25">
              <a:extLst>
                <a:ext uri="{FF2B5EF4-FFF2-40B4-BE49-F238E27FC236}">
                  <a16:creationId xmlns:a16="http://schemas.microsoft.com/office/drawing/2014/main" id="{47549850-6407-4CC3-A96E-E7E6709A9F0A}"/>
                </a:ext>
              </a:extLst>
            </p:cNvPr>
            <p:cNvSpPr txBox="1"/>
            <p:nvPr/>
          </p:nvSpPr>
          <p:spPr>
            <a:xfrm>
              <a:off x="1445621" y="274418"/>
              <a:ext cx="1620000" cy="369332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dirty="0">
                  <a:solidFill>
                    <a:schemeClr val="bg2">
                      <a:lumMod val="25000"/>
                    </a:schemeClr>
                  </a:solidFill>
                  <a:latin typeface="Times New Roman" panose="02020603050405020304" pitchFamily="18" charset="0"/>
                  <a:ea typeface="Noto Serif TC ExtraBold" panose="02020200000000000000" pitchFamily="18" charset="-128"/>
                  <a:cs typeface="Times New Roman" panose="02020603050405020304" pitchFamily="18" charset="0"/>
                </a:rPr>
                <a:t>分群前後數據</a:t>
              </a:r>
            </a:p>
          </p:txBody>
        </p:sp>
      </p:grpSp>
      <p:grpSp>
        <p:nvGrpSpPr>
          <p:cNvPr id="27" name="群組 26">
            <a:extLst>
              <a:ext uri="{FF2B5EF4-FFF2-40B4-BE49-F238E27FC236}">
                <a16:creationId xmlns:a16="http://schemas.microsoft.com/office/drawing/2014/main" id="{5D50309B-0E14-4B53-8654-366A5DE4BD62}"/>
              </a:ext>
            </a:extLst>
          </p:cNvPr>
          <p:cNvGrpSpPr/>
          <p:nvPr/>
        </p:nvGrpSpPr>
        <p:grpSpPr>
          <a:xfrm>
            <a:off x="8415303" y="168164"/>
            <a:ext cx="1620000" cy="540000"/>
            <a:chOff x="1445621" y="191648"/>
            <a:chExt cx="1620000" cy="540000"/>
          </a:xfrm>
          <a:noFill/>
        </p:grpSpPr>
        <p:sp>
          <p:nvSpPr>
            <p:cNvPr id="28" name="圓角矩形 17">
              <a:extLst>
                <a:ext uri="{FF2B5EF4-FFF2-40B4-BE49-F238E27FC236}">
                  <a16:creationId xmlns:a16="http://schemas.microsoft.com/office/drawing/2014/main" id="{9D349C5F-86B4-41FB-B242-1379D2D9E2D2}"/>
                </a:ext>
              </a:extLst>
            </p:cNvPr>
            <p:cNvSpPr/>
            <p:nvPr/>
          </p:nvSpPr>
          <p:spPr>
            <a:xfrm>
              <a:off x="1445621" y="191648"/>
              <a:ext cx="1620000" cy="540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" name="文字方塊 28">
              <a:extLst>
                <a:ext uri="{FF2B5EF4-FFF2-40B4-BE49-F238E27FC236}">
                  <a16:creationId xmlns:a16="http://schemas.microsoft.com/office/drawing/2014/main" id="{C378FB48-86E5-4784-89E9-EBDC06D3C6B4}"/>
                </a:ext>
              </a:extLst>
            </p:cNvPr>
            <p:cNvSpPr txBox="1"/>
            <p:nvPr/>
          </p:nvSpPr>
          <p:spPr>
            <a:xfrm>
              <a:off x="1445621" y="274418"/>
              <a:ext cx="1620000" cy="369332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dirty="0">
                  <a:solidFill>
                    <a:schemeClr val="bg2">
                      <a:lumMod val="25000"/>
                    </a:schemeClr>
                  </a:solidFill>
                  <a:latin typeface="Times New Roman" panose="02020603050405020304" pitchFamily="18" charset="0"/>
                  <a:ea typeface="Noto Serif TC ExtraBold" panose="02020200000000000000" pitchFamily="18" charset="-128"/>
                  <a:cs typeface="Times New Roman" panose="02020603050405020304" pitchFamily="18" charset="0"/>
                </a:rPr>
                <a:t>累計加總修正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95846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C49D15-40CF-0F05-7437-F6B9F35046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2AB3EC92-499B-FF73-782B-09FBDF67D35D}"/>
              </a:ext>
            </a:extLst>
          </p:cNvPr>
          <p:cNvSpPr/>
          <p:nvPr/>
        </p:nvSpPr>
        <p:spPr>
          <a:xfrm>
            <a:off x="0" y="-18075"/>
            <a:ext cx="12192000" cy="9248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A3B6DE91-B478-23BB-A634-B8C3FE884EF0}"/>
              </a:ext>
            </a:extLst>
          </p:cNvPr>
          <p:cNvSpPr txBox="1"/>
          <p:nvPr/>
        </p:nvSpPr>
        <p:spPr>
          <a:xfrm>
            <a:off x="1652098" y="25349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本次進度</a:t>
            </a:r>
          </a:p>
        </p:txBody>
      </p:sp>
      <p:sp>
        <p:nvSpPr>
          <p:cNvPr id="24" name="圓角矩形 11">
            <a:extLst>
              <a:ext uri="{FF2B5EF4-FFF2-40B4-BE49-F238E27FC236}">
                <a16:creationId xmlns:a16="http://schemas.microsoft.com/office/drawing/2014/main" id="{C31CA2ED-3768-4A1D-91A3-4665005611FF}"/>
              </a:ext>
            </a:extLst>
          </p:cNvPr>
          <p:cNvSpPr/>
          <p:nvPr/>
        </p:nvSpPr>
        <p:spPr>
          <a:xfrm>
            <a:off x="3675354" y="174331"/>
            <a:ext cx="1977099" cy="5400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973582F2-799D-6B5E-659D-0530AAAC0980}"/>
              </a:ext>
            </a:extLst>
          </p:cNvPr>
          <p:cNvGrpSpPr/>
          <p:nvPr/>
        </p:nvGrpSpPr>
        <p:grpSpPr>
          <a:xfrm>
            <a:off x="3675354" y="174331"/>
            <a:ext cx="1950341" cy="540000"/>
            <a:chOff x="3293321" y="169446"/>
            <a:chExt cx="1950341" cy="540000"/>
          </a:xfrm>
        </p:grpSpPr>
        <p:sp>
          <p:nvSpPr>
            <p:cNvPr id="2" name="圓角矩形 1">
              <a:extLst>
                <a:ext uri="{FF2B5EF4-FFF2-40B4-BE49-F238E27FC236}">
                  <a16:creationId xmlns:a16="http://schemas.microsoft.com/office/drawing/2014/main" id="{E0E00CE0-6E54-3BBB-67CB-83D5AAB55692}"/>
                </a:ext>
              </a:extLst>
            </p:cNvPr>
            <p:cNvSpPr/>
            <p:nvPr/>
          </p:nvSpPr>
          <p:spPr>
            <a:xfrm>
              <a:off x="3327137" y="169446"/>
              <a:ext cx="1620000" cy="540000"/>
            </a:xfrm>
            <a:prstGeom prst="roundRect">
              <a:avLst>
                <a:gd name="adj" fmla="val 50000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4" name="群組 13">
              <a:extLst>
                <a:ext uri="{FF2B5EF4-FFF2-40B4-BE49-F238E27FC236}">
                  <a16:creationId xmlns:a16="http://schemas.microsoft.com/office/drawing/2014/main" id="{49DE03A6-36D4-FBEA-6E76-DDCE717F9015}"/>
                </a:ext>
              </a:extLst>
            </p:cNvPr>
            <p:cNvGrpSpPr/>
            <p:nvPr/>
          </p:nvGrpSpPr>
          <p:grpSpPr>
            <a:xfrm>
              <a:off x="3293321" y="169446"/>
              <a:ext cx="1950341" cy="540000"/>
              <a:chOff x="1445621" y="191648"/>
              <a:chExt cx="1950341" cy="540000"/>
            </a:xfrm>
            <a:noFill/>
          </p:grpSpPr>
          <p:sp>
            <p:nvSpPr>
              <p:cNvPr id="15" name="圓角矩形 14">
                <a:extLst>
                  <a:ext uri="{FF2B5EF4-FFF2-40B4-BE49-F238E27FC236}">
                    <a16:creationId xmlns:a16="http://schemas.microsoft.com/office/drawing/2014/main" id="{0474C192-9F93-B9FC-A0B5-579A1151E4FE}"/>
                  </a:ext>
                </a:extLst>
              </p:cNvPr>
              <p:cNvSpPr/>
              <p:nvPr/>
            </p:nvSpPr>
            <p:spPr>
              <a:xfrm>
                <a:off x="1445621" y="191648"/>
                <a:ext cx="1620000" cy="5400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>
                  <a:solidFill>
                    <a:schemeClr val="bg2">
                      <a:lumMod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0936C872-F4DD-6466-26DB-3A8A73C4175E}"/>
                  </a:ext>
                </a:extLst>
              </p:cNvPr>
              <p:cNvSpPr txBox="1"/>
              <p:nvPr/>
            </p:nvSpPr>
            <p:spPr>
              <a:xfrm>
                <a:off x="1497323" y="274418"/>
                <a:ext cx="1898639" cy="3693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TW" altLang="en-US" b="1" dirty="0">
                    <a:solidFill>
                      <a:schemeClr val="bg1"/>
                    </a:solidFill>
                    <a:latin typeface="Times New Roman" panose="02020603050405020304" pitchFamily="18" charset="0"/>
                    <a:ea typeface="Noto Serif TC ExtraBold" panose="02020200000000000000" pitchFamily="18" charset="-128"/>
                    <a:cs typeface="Times New Roman" panose="02020603050405020304" pitchFamily="18" charset="0"/>
                  </a:rPr>
                  <a:t>隨機初始化分群</a:t>
                </a:r>
              </a:p>
            </p:txBody>
          </p:sp>
        </p:grpSp>
      </p:grpSp>
      <p:pic>
        <p:nvPicPr>
          <p:cNvPr id="30" name="圖片 29" descr="一張含有 圖形, 字型, 圓形, 藝術 的圖片&#10;&#10;AI 產生的內容可能不正確。">
            <a:extLst>
              <a:ext uri="{FF2B5EF4-FFF2-40B4-BE49-F238E27FC236}">
                <a16:creationId xmlns:a16="http://schemas.microsoft.com/office/drawing/2014/main" id="{2E26C01F-441B-0940-D188-D0125A4FB3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7662" y="21629"/>
            <a:ext cx="540000" cy="540000"/>
          </a:xfrm>
          <a:prstGeom prst="rect">
            <a:avLst/>
          </a:prstGeom>
        </p:spPr>
      </p:pic>
      <p:pic>
        <p:nvPicPr>
          <p:cNvPr id="52" name="圖片 51" descr="一張含有 圖形, 字型, 圓形, 藝術 的圖片&#10;&#10;AI 產生的內容可能不正確。">
            <a:extLst>
              <a:ext uri="{FF2B5EF4-FFF2-40B4-BE49-F238E27FC236}">
                <a16:creationId xmlns:a16="http://schemas.microsoft.com/office/drawing/2014/main" id="{9BF1420A-D235-391B-A708-33A34944AF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7321" y="258164"/>
            <a:ext cx="540000" cy="540000"/>
          </a:xfrm>
          <a:prstGeom prst="rect">
            <a:avLst/>
          </a:prstGeom>
        </p:spPr>
      </p:pic>
      <p:pic>
        <p:nvPicPr>
          <p:cNvPr id="54" name="圖片 53" descr="一張含有 字型, 符號, 圖形, 美工圖案 的圖片&#10;&#10;AI 產生的內容可能不正確。">
            <a:extLst>
              <a:ext uri="{FF2B5EF4-FFF2-40B4-BE49-F238E27FC236}">
                <a16:creationId xmlns:a16="http://schemas.microsoft.com/office/drawing/2014/main" id="{E2699892-33FE-5C4F-A314-B6EDE92F7E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044" y="78164"/>
            <a:ext cx="720000" cy="720000"/>
          </a:xfrm>
          <a:prstGeom prst="rect">
            <a:avLst/>
          </a:prstGeom>
        </p:spPr>
      </p:pic>
      <p:pic>
        <p:nvPicPr>
          <p:cNvPr id="55" name="圖片 54" descr="一張含有 圖形, 字型, 圓形, 藝術 的圖片&#10;&#10;AI 產生的內容可能不正確。">
            <a:extLst>
              <a:ext uri="{FF2B5EF4-FFF2-40B4-BE49-F238E27FC236}">
                <a16:creationId xmlns:a16="http://schemas.microsoft.com/office/drawing/2014/main" id="{643E0E4F-F8C3-DF4B-D057-425A22CF77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7662" y="513117"/>
            <a:ext cx="360000" cy="360000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16A6BF5C-CF30-49F9-D072-B6BB52DB862A}"/>
              </a:ext>
            </a:extLst>
          </p:cNvPr>
          <p:cNvSpPr txBox="1"/>
          <p:nvPr/>
        </p:nvSpPr>
        <p:spPr>
          <a:xfrm>
            <a:off x="698044" y="1266378"/>
            <a:ext cx="20521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 err="1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n_init</a:t>
            </a:r>
            <a:r>
              <a:rPr lang="en-US" altLang="zh-TW" sz="2400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=50</a:t>
            </a:r>
            <a:r>
              <a:rPr lang="zh-TW" altLang="en-US" sz="2400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結果</a:t>
            </a:r>
          </a:p>
        </p:txBody>
      </p:sp>
      <p:sp>
        <p:nvSpPr>
          <p:cNvPr id="10" name="投影片編號版面配置區 9">
            <a:extLst>
              <a:ext uri="{FF2B5EF4-FFF2-40B4-BE49-F238E27FC236}">
                <a16:creationId xmlns:a16="http://schemas.microsoft.com/office/drawing/2014/main" id="{1EC7522C-9F51-C63C-1362-138A198CA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E65BD-2A04-9A47-8DB5-951B4720CA03}" type="slidenum">
              <a:rPr kumimoji="1" lang="zh-TW" altLang="en-US" smtClean="0"/>
              <a:t>5</a:t>
            </a:fld>
            <a:endParaRPr kumimoji="1"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F468590D-D57A-B6D4-4DD5-B8F368646514}"/>
              </a:ext>
            </a:extLst>
          </p:cNvPr>
          <p:cNvSpPr txBox="1"/>
          <p:nvPr/>
        </p:nvSpPr>
        <p:spPr>
          <a:xfrm>
            <a:off x="698044" y="2087684"/>
            <a:ext cx="10785119" cy="27881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b="1" dirty="0">
                <a:latin typeface="Noto Serif TC ExtraBold" panose="02020200000000000000" pitchFamily="18" charset="-128"/>
                <a:ea typeface="Noto Serif TC ExtraBold" panose="02020200000000000000" pitchFamily="18" charset="-128"/>
              </a:rPr>
              <a:t>北北基桃竹</a:t>
            </a:r>
            <a:endParaRPr lang="en-US" altLang="zh-TW" b="1" dirty="0">
              <a:latin typeface="Noto Serif TC ExtraBold" panose="02020200000000000000" pitchFamily="18" charset="-128"/>
              <a:ea typeface="Noto Serif TC ExtraBold" panose="02020200000000000000" pitchFamily="18" charset="-128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b="1" dirty="0">
                <a:latin typeface="Noto Serif TC ExtraBold" panose="02020200000000000000" pitchFamily="18" charset="-128"/>
                <a:ea typeface="Noto Serif TC ExtraBold" panose="02020200000000000000" pitchFamily="18" charset="-128"/>
              </a:rPr>
              <a:t>苗中彰投</a:t>
            </a:r>
            <a:endParaRPr lang="en-US" altLang="zh-TW" b="1" dirty="0">
              <a:latin typeface="Noto Serif TC ExtraBold" panose="02020200000000000000" pitchFamily="18" charset="-128"/>
              <a:ea typeface="Noto Serif TC ExtraBold" panose="02020200000000000000" pitchFamily="18" charset="-128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b="1" dirty="0">
                <a:latin typeface="Noto Serif TC ExtraBold" panose="02020200000000000000" pitchFamily="18" charset="-128"/>
                <a:ea typeface="Noto Serif TC ExtraBold" panose="02020200000000000000" pitchFamily="18" charset="-128"/>
              </a:rPr>
              <a:t>雲嘉南</a:t>
            </a:r>
            <a:endParaRPr lang="en-US" altLang="zh-TW" b="1" dirty="0">
              <a:latin typeface="Noto Serif TC ExtraBold" panose="02020200000000000000" pitchFamily="18" charset="-128"/>
              <a:ea typeface="Noto Serif TC ExtraBold" panose="02020200000000000000" pitchFamily="18" charset="-128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b="1" dirty="0">
                <a:latin typeface="Noto Serif TC ExtraBold" panose="02020200000000000000" pitchFamily="18" charset="-128"/>
                <a:ea typeface="Noto Serif TC ExtraBold" panose="02020200000000000000" pitchFamily="18" charset="-128"/>
              </a:rPr>
              <a:t>高屏</a:t>
            </a:r>
            <a:endParaRPr lang="en-US" altLang="zh-TW" b="1" dirty="0">
              <a:latin typeface="Noto Serif TC ExtraBold" panose="02020200000000000000" pitchFamily="18" charset="-128"/>
              <a:ea typeface="Noto Serif TC ExtraBold" panose="02020200000000000000" pitchFamily="18" charset="-128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b="1" dirty="0">
                <a:latin typeface="Noto Serif TC ExtraBold" panose="02020200000000000000" pitchFamily="18" charset="-128"/>
                <a:ea typeface="Noto Serif TC ExtraBold" panose="02020200000000000000" pitchFamily="18" charset="-128"/>
              </a:rPr>
              <a:t>宜花東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B4E69409-3224-4337-9DE2-088FA7E167A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212"/>
          <a:stretch/>
        </p:blipFill>
        <p:spPr>
          <a:xfrm>
            <a:off x="7865100" y="1123799"/>
            <a:ext cx="3202221" cy="5564755"/>
          </a:xfrm>
          <a:prstGeom prst="rect">
            <a:avLst/>
          </a:prstGeom>
        </p:spPr>
      </p:pic>
      <p:grpSp>
        <p:nvGrpSpPr>
          <p:cNvPr id="22" name="群組 21">
            <a:extLst>
              <a:ext uri="{FF2B5EF4-FFF2-40B4-BE49-F238E27FC236}">
                <a16:creationId xmlns:a16="http://schemas.microsoft.com/office/drawing/2014/main" id="{022D1ABD-C8B1-4420-9028-870EF4574BE0}"/>
              </a:ext>
            </a:extLst>
          </p:cNvPr>
          <p:cNvGrpSpPr/>
          <p:nvPr/>
        </p:nvGrpSpPr>
        <p:grpSpPr>
          <a:xfrm>
            <a:off x="6284962" y="169446"/>
            <a:ext cx="1620000" cy="540000"/>
            <a:chOff x="1445621" y="191648"/>
            <a:chExt cx="1620000" cy="540000"/>
          </a:xfrm>
          <a:noFill/>
        </p:grpSpPr>
        <p:sp>
          <p:nvSpPr>
            <p:cNvPr id="23" name="圓角矩形 17">
              <a:extLst>
                <a:ext uri="{FF2B5EF4-FFF2-40B4-BE49-F238E27FC236}">
                  <a16:creationId xmlns:a16="http://schemas.microsoft.com/office/drawing/2014/main" id="{E8C0329F-37B2-49A1-AAF6-C00536176E36}"/>
                </a:ext>
              </a:extLst>
            </p:cNvPr>
            <p:cNvSpPr/>
            <p:nvPr/>
          </p:nvSpPr>
          <p:spPr>
            <a:xfrm>
              <a:off x="1445621" y="191648"/>
              <a:ext cx="1620000" cy="540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" name="文字方塊 24">
              <a:extLst>
                <a:ext uri="{FF2B5EF4-FFF2-40B4-BE49-F238E27FC236}">
                  <a16:creationId xmlns:a16="http://schemas.microsoft.com/office/drawing/2014/main" id="{2547BF30-A9EA-4248-9B78-1A8BF77224B1}"/>
                </a:ext>
              </a:extLst>
            </p:cNvPr>
            <p:cNvSpPr txBox="1"/>
            <p:nvPr/>
          </p:nvSpPr>
          <p:spPr>
            <a:xfrm>
              <a:off x="1445621" y="274418"/>
              <a:ext cx="1620000" cy="369332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dirty="0">
                  <a:solidFill>
                    <a:schemeClr val="bg2">
                      <a:lumMod val="25000"/>
                    </a:schemeClr>
                  </a:solidFill>
                  <a:latin typeface="Times New Roman" panose="02020603050405020304" pitchFamily="18" charset="0"/>
                  <a:ea typeface="Noto Serif TC ExtraBold" panose="02020200000000000000" pitchFamily="18" charset="-128"/>
                  <a:cs typeface="Times New Roman" panose="02020603050405020304" pitchFamily="18" charset="0"/>
                </a:rPr>
                <a:t>分群前後數據</a:t>
              </a:r>
            </a:p>
          </p:txBody>
        </p:sp>
      </p:grpSp>
      <p:grpSp>
        <p:nvGrpSpPr>
          <p:cNvPr id="26" name="群組 25">
            <a:extLst>
              <a:ext uri="{FF2B5EF4-FFF2-40B4-BE49-F238E27FC236}">
                <a16:creationId xmlns:a16="http://schemas.microsoft.com/office/drawing/2014/main" id="{3CC65F4E-4897-455F-A657-92E52FBEC5BF}"/>
              </a:ext>
            </a:extLst>
          </p:cNvPr>
          <p:cNvGrpSpPr/>
          <p:nvPr/>
        </p:nvGrpSpPr>
        <p:grpSpPr>
          <a:xfrm>
            <a:off x="8415303" y="168164"/>
            <a:ext cx="1620000" cy="540000"/>
            <a:chOff x="1445621" y="191648"/>
            <a:chExt cx="1620000" cy="540000"/>
          </a:xfrm>
          <a:noFill/>
        </p:grpSpPr>
        <p:sp>
          <p:nvSpPr>
            <p:cNvPr id="27" name="圓角矩形 17">
              <a:extLst>
                <a:ext uri="{FF2B5EF4-FFF2-40B4-BE49-F238E27FC236}">
                  <a16:creationId xmlns:a16="http://schemas.microsoft.com/office/drawing/2014/main" id="{E3B06434-D8E4-4E19-B3D9-C61FC39FCBF6}"/>
                </a:ext>
              </a:extLst>
            </p:cNvPr>
            <p:cNvSpPr/>
            <p:nvPr/>
          </p:nvSpPr>
          <p:spPr>
            <a:xfrm>
              <a:off x="1445621" y="191648"/>
              <a:ext cx="1620000" cy="540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" name="文字方塊 27">
              <a:extLst>
                <a:ext uri="{FF2B5EF4-FFF2-40B4-BE49-F238E27FC236}">
                  <a16:creationId xmlns:a16="http://schemas.microsoft.com/office/drawing/2014/main" id="{5BFCB558-25E9-4593-90FF-C3FA6030B942}"/>
                </a:ext>
              </a:extLst>
            </p:cNvPr>
            <p:cNvSpPr txBox="1"/>
            <p:nvPr/>
          </p:nvSpPr>
          <p:spPr>
            <a:xfrm>
              <a:off x="1445621" y="274418"/>
              <a:ext cx="1620000" cy="369332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dirty="0">
                  <a:solidFill>
                    <a:schemeClr val="bg2">
                      <a:lumMod val="25000"/>
                    </a:schemeClr>
                  </a:solidFill>
                  <a:latin typeface="Times New Roman" panose="02020603050405020304" pitchFamily="18" charset="0"/>
                  <a:ea typeface="Noto Serif TC ExtraBold" panose="02020200000000000000" pitchFamily="18" charset="-128"/>
                  <a:cs typeface="Times New Roman" panose="02020603050405020304" pitchFamily="18" charset="0"/>
                </a:rPr>
                <a:t>累計加總修正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866184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C49D15-40CF-0F05-7437-F6B9F35046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2AB3EC92-499B-FF73-782B-09FBDF67D35D}"/>
              </a:ext>
            </a:extLst>
          </p:cNvPr>
          <p:cNvSpPr/>
          <p:nvPr/>
        </p:nvSpPr>
        <p:spPr>
          <a:xfrm>
            <a:off x="0" y="-18075"/>
            <a:ext cx="12192000" cy="9248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A3B6DE91-B478-23BB-A634-B8C3FE884EF0}"/>
              </a:ext>
            </a:extLst>
          </p:cNvPr>
          <p:cNvSpPr txBox="1"/>
          <p:nvPr/>
        </p:nvSpPr>
        <p:spPr>
          <a:xfrm>
            <a:off x="1652098" y="25349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本次進度</a:t>
            </a:r>
          </a:p>
        </p:txBody>
      </p:sp>
      <p:sp>
        <p:nvSpPr>
          <p:cNvPr id="24" name="圓角矩形 11">
            <a:extLst>
              <a:ext uri="{FF2B5EF4-FFF2-40B4-BE49-F238E27FC236}">
                <a16:creationId xmlns:a16="http://schemas.microsoft.com/office/drawing/2014/main" id="{C31CA2ED-3768-4A1D-91A3-4665005611FF}"/>
              </a:ext>
            </a:extLst>
          </p:cNvPr>
          <p:cNvSpPr/>
          <p:nvPr/>
        </p:nvSpPr>
        <p:spPr>
          <a:xfrm>
            <a:off x="6106412" y="143526"/>
            <a:ext cx="1977099" cy="5400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973582F2-799D-6B5E-659D-0530AAAC0980}"/>
              </a:ext>
            </a:extLst>
          </p:cNvPr>
          <p:cNvGrpSpPr/>
          <p:nvPr/>
        </p:nvGrpSpPr>
        <p:grpSpPr>
          <a:xfrm>
            <a:off x="3675354" y="174331"/>
            <a:ext cx="1950341" cy="540000"/>
            <a:chOff x="3293321" y="169446"/>
            <a:chExt cx="1950341" cy="540000"/>
          </a:xfrm>
        </p:grpSpPr>
        <p:sp>
          <p:nvSpPr>
            <p:cNvPr id="2" name="圓角矩形 1">
              <a:extLst>
                <a:ext uri="{FF2B5EF4-FFF2-40B4-BE49-F238E27FC236}">
                  <a16:creationId xmlns:a16="http://schemas.microsoft.com/office/drawing/2014/main" id="{E0E00CE0-6E54-3BBB-67CB-83D5AAB55692}"/>
                </a:ext>
              </a:extLst>
            </p:cNvPr>
            <p:cNvSpPr/>
            <p:nvPr/>
          </p:nvSpPr>
          <p:spPr>
            <a:xfrm>
              <a:off x="3327137" y="169446"/>
              <a:ext cx="1620000" cy="540000"/>
            </a:xfrm>
            <a:prstGeom prst="roundRect">
              <a:avLst>
                <a:gd name="adj" fmla="val 50000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4" name="群組 13">
              <a:extLst>
                <a:ext uri="{FF2B5EF4-FFF2-40B4-BE49-F238E27FC236}">
                  <a16:creationId xmlns:a16="http://schemas.microsoft.com/office/drawing/2014/main" id="{49DE03A6-36D4-FBEA-6E76-DDCE717F9015}"/>
                </a:ext>
              </a:extLst>
            </p:cNvPr>
            <p:cNvGrpSpPr/>
            <p:nvPr/>
          </p:nvGrpSpPr>
          <p:grpSpPr>
            <a:xfrm>
              <a:off x="3293321" y="169446"/>
              <a:ext cx="1950341" cy="540000"/>
              <a:chOff x="1445621" y="191648"/>
              <a:chExt cx="1950341" cy="540000"/>
            </a:xfrm>
            <a:noFill/>
          </p:grpSpPr>
          <p:sp>
            <p:nvSpPr>
              <p:cNvPr id="15" name="圓角矩形 14">
                <a:extLst>
                  <a:ext uri="{FF2B5EF4-FFF2-40B4-BE49-F238E27FC236}">
                    <a16:creationId xmlns:a16="http://schemas.microsoft.com/office/drawing/2014/main" id="{0474C192-9F93-B9FC-A0B5-579A1151E4FE}"/>
                  </a:ext>
                </a:extLst>
              </p:cNvPr>
              <p:cNvSpPr/>
              <p:nvPr/>
            </p:nvSpPr>
            <p:spPr>
              <a:xfrm>
                <a:off x="1445621" y="191648"/>
                <a:ext cx="1620000" cy="5400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>
                  <a:solidFill>
                    <a:schemeClr val="bg2">
                      <a:lumMod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0936C872-F4DD-6466-26DB-3A8A73C4175E}"/>
                  </a:ext>
                </a:extLst>
              </p:cNvPr>
              <p:cNvSpPr txBox="1"/>
              <p:nvPr/>
            </p:nvSpPr>
            <p:spPr>
              <a:xfrm>
                <a:off x="1497323" y="274418"/>
                <a:ext cx="1898639" cy="3693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TW" altLang="en-US" b="1" dirty="0">
                    <a:latin typeface="Times New Roman" panose="02020603050405020304" pitchFamily="18" charset="0"/>
                    <a:ea typeface="Noto Serif TC ExtraBold" panose="02020200000000000000" pitchFamily="18" charset="-128"/>
                    <a:cs typeface="Times New Roman" panose="02020603050405020304" pitchFamily="18" charset="0"/>
                  </a:rPr>
                  <a:t>隨機初始化分群</a:t>
                </a:r>
              </a:p>
            </p:txBody>
          </p:sp>
        </p:grpSp>
      </p:grpSp>
      <p:pic>
        <p:nvPicPr>
          <p:cNvPr id="30" name="圖片 29" descr="一張含有 圖形, 字型, 圓形, 藝術 的圖片&#10;&#10;AI 產生的內容可能不正確。">
            <a:extLst>
              <a:ext uri="{FF2B5EF4-FFF2-40B4-BE49-F238E27FC236}">
                <a16:creationId xmlns:a16="http://schemas.microsoft.com/office/drawing/2014/main" id="{2E26C01F-441B-0940-D188-D0125A4FB3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7662" y="21629"/>
            <a:ext cx="540000" cy="540000"/>
          </a:xfrm>
          <a:prstGeom prst="rect">
            <a:avLst/>
          </a:prstGeom>
        </p:spPr>
      </p:pic>
      <p:pic>
        <p:nvPicPr>
          <p:cNvPr id="52" name="圖片 51" descr="一張含有 圖形, 字型, 圓形, 藝術 的圖片&#10;&#10;AI 產生的內容可能不正確。">
            <a:extLst>
              <a:ext uri="{FF2B5EF4-FFF2-40B4-BE49-F238E27FC236}">
                <a16:creationId xmlns:a16="http://schemas.microsoft.com/office/drawing/2014/main" id="{9BF1420A-D235-391B-A708-33A34944AF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7321" y="258164"/>
            <a:ext cx="540000" cy="540000"/>
          </a:xfrm>
          <a:prstGeom prst="rect">
            <a:avLst/>
          </a:prstGeom>
        </p:spPr>
      </p:pic>
      <p:pic>
        <p:nvPicPr>
          <p:cNvPr id="54" name="圖片 53" descr="一張含有 字型, 符號, 圖形, 美工圖案 的圖片&#10;&#10;AI 產生的內容可能不正確。">
            <a:extLst>
              <a:ext uri="{FF2B5EF4-FFF2-40B4-BE49-F238E27FC236}">
                <a16:creationId xmlns:a16="http://schemas.microsoft.com/office/drawing/2014/main" id="{E2699892-33FE-5C4F-A314-B6EDE92F7E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044" y="78164"/>
            <a:ext cx="720000" cy="720000"/>
          </a:xfrm>
          <a:prstGeom prst="rect">
            <a:avLst/>
          </a:prstGeom>
        </p:spPr>
      </p:pic>
      <p:pic>
        <p:nvPicPr>
          <p:cNvPr id="55" name="圖片 54" descr="一張含有 圖形, 字型, 圓形, 藝術 的圖片&#10;&#10;AI 產生的內容可能不正確。">
            <a:extLst>
              <a:ext uri="{FF2B5EF4-FFF2-40B4-BE49-F238E27FC236}">
                <a16:creationId xmlns:a16="http://schemas.microsoft.com/office/drawing/2014/main" id="{643E0E4F-F8C3-DF4B-D057-425A22CF77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7662" y="513117"/>
            <a:ext cx="360000" cy="360000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16A6BF5C-CF30-49F9-D072-B6BB52DB862A}"/>
              </a:ext>
            </a:extLst>
          </p:cNvPr>
          <p:cNvSpPr txBox="1"/>
          <p:nvPr/>
        </p:nvSpPr>
        <p:spPr>
          <a:xfrm>
            <a:off x="698044" y="1266378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分群前</a:t>
            </a:r>
          </a:p>
        </p:txBody>
      </p:sp>
      <p:sp>
        <p:nvSpPr>
          <p:cNvPr id="10" name="投影片編號版面配置區 9">
            <a:extLst>
              <a:ext uri="{FF2B5EF4-FFF2-40B4-BE49-F238E27FC236}">
                <a16:creationId xmlns:a16="http://schemas.microsoft.com/office/drawing/2014/main" id="{1EC7522C-9F51-C63C-1362-138A198CA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E65BD-2A04-9A47-8DB5-951B4720CA03}" type="slidenum">
              <a:rPr kumimoji="1" lang="zh-TW" altLang="en-US" smtClean="0"/>
              <a:t>6</a:t>
            </a:fld>
            <a:endParaRPr kumimoji="1" lang="zh-TW" altLang="en-US"/>
          </a:p>
        </p:txBody>
      </p:sp>
      <p:grpSp>
        <p:nvGrpSpPr>
          <p:cNvPr id="23" name="群組 22">
            <a:extLst>
              <a:ext uri="{FF2B5EF4-FFF2-40B4-BE49-F238E27FC236}">
                <a16:creationId xmlns:a16="http://schemas.microsoft.com/office/drawing/2014/main" id="{A040A804-9117-47B0-9F39-5E20269D04E3}"/>
              </a:ext>
            </a:extLst>
          </p:cNvPr>
          <p:cNvGrpSpPr/>
          <p:nvPr/>
        </p:nvGrpSpPr>
        <p:grpSpPr>
          <a:xfrm>
            <a:off x="6284962" y="169446"/>
            <a:ext cx="1620000" cy="540000"/>
            <a:chOff x="1445621" y="191648"/>
            <a:chExt cx="1620000" cy="540000"/>
          </a:xfrm>
          <a:noFill/>
        </p:grpSpPr>
        <p:sp>
          <p:nvSpPr>
            <p:cNvPr id="25" name="圓角矩形 17">
              <a:extLst>
                <a:ext uri="{FF2B5EF4-FFF2-40B4-BE49-F238E27FC236}">
                  <a16:creationId xmlns:a16="http://schemas.microsoft.com/office/drawing/2014/main" id="{8A0831F2-5DEF-416F-8082-4D4BE6EC9B51}"/>
                </a:ext>
              </a:extLst>
            </p:cNvPr>
            <p:cNvSpPr/>
            <p:nvPr/>
          </p:nvSpPr>
          <p:spPr>
            <a:xfrm>
              <a:off x="1445621" y="191648"/>
              <a:ext cx="1620000" cy="540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" name="文字方塊 25">
              <a:extLst>
                <a:ext uri="{FF2B5EF4-FFF2-40B4-BE49-F238E27FC236}">
                  <a16:creationId xmlns:a16="http://schemas.microsoft.com/office/drawing/2014/main" id="{57F4BB79-AF8C-4CD6-87F2-2E6D280C0CFF}"/>
                </a:ext>
              </a:extLst>
            </p:cNvPr>
            <p:cNvSpPr txBox="1"/>
            <p:nvPr/>
          </p:nvSpPr>
          <p:spPr>
            <a:xfrm>
              <a:off x="1445621" y="274418"/>
              <a:ext cx="1620000" cy="369332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Noto Serif TC ExtraBold" panose="02020200000000000000" pitchFamily="18" charset="-128"/>
                  <a:cs typeface="Times New Roman" panose="02020603050405020304" pitchFamily="18" charset="0"/>
                </a:rPr>
                <a:t>分群前後數據</a:t>
              </a:r>
            </a:p>
          </p:txBody>
        </p:sp>
      </p:grpSp>
      <p:grpSp>
        <p:nvGrpSpPr>
          <p:cNvPr id="27" name="群組 26">
            <a:extLst>
              <a:ext uri="{FF2B5EF4-FFF2-40B4-BE49-F238E27FC236}">
                <a16:creationId xmlns:a16="http://schemas.microsoft.com/office/drawing/2014/main" id="{9D466C4C-E520-46FB-9237-9B3C87D06578}"/>
              </a:ext>
            </a:extLst>
          </p:cNvPr>
          <p:cNvGrpSpPr/>
          <p:nvPr/>
        </p:nvGrpSpPr>
        <p:grpSpPr>
          <a:xfrm>
            <a:off x="8415303" y="168164"/>
            <a:ext cx="1620000" cy="540000"/>
            <a:chOff x="1445621" y="191648"/>
            <a:chExt cx="1620000" cy="540000"/>
          </a:xfrm>
          <a:noFill/>
        </p:grpSpPr>
        <p:sp>
          <p:nvSpPr>
            <p:cNvPr id="28" name="圓角矩形 17">
              <a:extLst>
                <a:ext uri="{FF2B5EF4-FFF2-40B4-BE49-F238E27FC236}">
                  <a16:creationId xmlns:a16="http://schemas.microsoft.com/office/drawing/2014/main" id="{895B0028-CB41-41E3-B3DB-C07F0894C870}"/>
                </a:ext>
              </a:extLst>
            </p:cNvPr>
            <p:cNvSpPr/>
            <p:nvPr/>
          </p:nvSpPr>
          <p:spPr>
            <a:xfrm>
              <a:off x="1445621" y="191648"/>
              <a:ext cx="1620000" cy="540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" name="文字方塊 28">
              <a:extLst>
                <a:ext uri="{FF2B5EF4-FFF2-40B4-BE49-F238E27FC236}">
                  <a16:creationId xmlns:a16="http://schemas.microsoft.com/office/drawing/2014/main" id="{D698FF7A-152A-4C03-A59A-C96E020F94FB}"/>
                </a:ext>
              </a:extLst>
            </p:cNvPr>
            <p:cNvSpPr txBox="1"/>
            <p:nvPr/>
          </p:nvSpPr>
          <p:spPr>
            <a:xfrm>
              <a:off x="1445621" y="274418"/>
              <a:ext cx="1620000" cy="369332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dirty="0">
                  <a:solidFill>
                    <a:schemeClr val="bg2">
                      <a:lumMod val="25000"/>
                    </a:schemeClr>
                  </a:solidFill>
                  <a:latin typeface="Times New Roman" panose="02020603050405020304" pitchFamily="18" charset="0"/>
                  <a:ea typeface="Noto Serif TC ExtraBold" panose="02020200000000000000" pitchFamily="18" charset="-128"/>
                  <a:cs typeface="Times New Roman" panose="02020603050405020304" pitchFamily="18" charset="0"/>
                </a:rPr>
                <a:t>累計加總修正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1" name="表格 30">
                <a:extLst>
                  <a:ext uri="{FF2B5EF4-FFF2-40B4-BE49-F238E27FC236}">
                    <a16:creationId xmlns:a16="http://schemas.microsoft.com/office/drawing/2014/main" id="{C6A332F2-FC91-4D47-9A24-99B21BF7A14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06949692"/>
                  </p:ext>
                </p:extLst>
              </p:nvPr>
            </p:nvGraphicFramePr>
            <p:xfrm>
              <a:off x="1175430" y="2641543"/>
              <a:ext cx="9841139" cy="1980000"/>
            </p:xfrm>
            <a:graphic>
              <a:graphicData uri="http://schemas.openxmlformats.org/drawingml/2006/table">
                <a:tbl>
                  <a:tblPr/>
                  <a:tblGrid>
                    <a:gridCol w="2301767">
                      <a:extLst>
                        <a:ext uri="{9D8B030D-6E8A-4147-A177-3AD203B41FA5}">
                          <a16:colId xmlns:a16="http://schemas.microsoft.com/office/drawing/2014/main" val="2083870881"/>
                        </a:ext>
                      </a:extLst>
                    </a:gridCol>
                    <a:gridCol w="1884843">
                      <a:extLst>
                        <a:ext uri="{9D8B030D-6E8A-4147-A177-3AD203B41FA5}">
                          <a16:colId xmlns:a16="http://schemas.microsoft.com/office/drawing/2014/main" val="2003964188"/>
                        </a:ext>
                      </a:extLst>
                    </a:gridCol>
                    <a:gridCol w="1884843">
                      <a:extLst>
                        <a:ext uri="{9D8B030D-6E8A-4147-A177-3AD203B41FA5}">
                          <a16:colId xmlns:a16="http://schemas.microsoft.com/office/drawing/2014/main" val="2691225760"/>
                        </a:ext>
                      </a:extLst>
                    </a:gridCol>
                    <a:gridCol w="1884843">
                      <a:extLst>
                        <a:ext uri="{9D8B030D-6E8A-4147-A177-3AD203B41FA5}">
                          <a16:colId xmlns:a16="http://schemas.microsoft.com/office/drawing/2014/main" val="2143438839"/>
                        </a:ext>
                      </a:extLst>
                    </a:gridCol>
                    <a:gridCol w="1884843">
                      <a:extLst>
                        <a:ext uri="{9D8B030D-6E8A-4147-A177-3AD203B41FA5}">
                          <a16:colId xmlns:a16="http://schemas.microsoft.com/office/drawing/2014/main" val="4098324251"/>
                        </a:ext>
                      </a:extLst>
                    </a:gridCol>
                  </a:tblGrid>
                  <a:tr h="396000"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zh-TW" altLang="en-US" sz="1800" b="1" i="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疾病名稱</a:t>
                          </a:r>
                        </a:p>
                      </a:txBody>
                      <a:tcPr marL="123825" marR="123825" marT="57150" marB="5715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zh-TW" altLang="en-US" sz="1800" b="1" i="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相關係數</a:t>
                          </a:r>
                        </a:p>
                      </a:txBody>
                      <a:tcPr marL="123825" marR="123825" marT="57150" marB="5715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TW" sz="1800" b="1" i="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95% CI</a:t>
                          </a:r>
                        </a:p>
                      </a:txBody>
                      <a:tcPr marL="123825" marR="123825" marT="57150" marB="5715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TW" sz="1800" b="1" i="1" kern="120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Noto Serif TC ExtraBold" panose="02020200000000000000" pitchFamily="18" charset="-128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sz="1800" b="1" i="0" kern="120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Noto Serif TC ExtraBold" panose="02020200000000000000" pitchFamily="18" charset="-128"/>
                                        <a:cs typeface="Times New Roman" panose="02020603050405020304" pitchFamily="18" charset="0"/>
                                      </a:rPr>
                                      <m:t>R</m:t>
                                    </m:r>
                                  </m:e>
                                  <m:sup>
                                    <m:r>
                                      <a:rPr lang="en-US" altLang="zh-TW" sz="1800" b="1" i="0" kern="120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Noto Serif TC ExtraBold" panose="02020200000000000000" pitchFamily="18" charset="-128"/>
                                        <a:cs typeface="Times New Roman" panose="02020603050405020304" pitchFamily="18" charset="0"/>
                                      </a:rPr>
                                      <m:t>𝟐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zh-TW" altLang="en-US" sz="1800" b="1" i="0" kern="1200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Noto Serif TC ExtraBold" panose="02020200000000000000" pitchFamily="18" charset="-128"/>
                            <a:cs typeface="Times New Roman" panose="02020603050405020304" pitchFamily="18" charset="0"/>
                          </a:endParaRPr>
                        </a:p>
                      </a:txBody>
                      <a:tcPr marL="123825" marR="123825" marT="57150" marB="5715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zh-TW" altLang="en-US" sz="1800" b="1" i="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樣本數</a:t>
                          </a:r>
                        </a:p>
                      </a:txBody>
                      <a:tcPr marL="123825" marR="123825" marT="57150" marB="5715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93100314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sz="1800" b="1" i="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URI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800" b="1" i="0" kern="12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0.424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800" b="1" i="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[0.418, 0.431]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800" b="1" i="0" kern="12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0.18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800" b="1" i="0" kern="12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64093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09551035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sz="1800" b="1" i="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Influenza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800" b="1" i="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0.215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800" b="1" i="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[0.204, 0.226]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800" b="1" i="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0.046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800" b="1" i="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28513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14705842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zh-TW" altLang="en-US" sz="1800" b="1" i="0" kern="12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ans TC Medium" panose="020B0200000000000000" pitchFamily="34" charset="-120"/>
                              <a:cs typeface="Times New Roman" panose="02020603050405020304" pitchFamily="18" charset="0"/>
                            </a:rPr>
                            <a:t>急性</a:t>
                          </a:r>
                          <a:r>
                            <a:rPr lang="en-US" sz="1800" b="1" i="0" kern="12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Rhinosinusitis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800" b="1" i="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0.175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800" b="1" i="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[0.166, 0.183]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800" b="1" i="0" kern="12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0.031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800" b="1" i="0" kern="12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51414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55168230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sz="1800" b="1" i="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Allergic rhinitis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800" b="1" i="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0.14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800" b="1" i="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[0.131, 0.148]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800" b="1" i="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0.02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800" b="1" i="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52308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2268318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1" name="表格 30">
                <a:extLst>
                  <a:ext uri="{FF2B5EF4-FFF2-40B4-BE49-F238E27FC236}">
                    <a16:creationId xmlns:a16="http://schemas.microsoft.com/office/drawing/2014/main" id="{C6A332F2-FC91-4D47-9A24-99B21BF7A14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06949692"/>
                  </p:ext>
                </p:extLst>
              </p:nvPr>
            </p:nvGraphicFramePr>
            <p:xfrm>
              <a:off x="1175430" y="2641543"/>
              <a:ext cx="9841139" cy="1980000"/>
            </p:xfrm>
            <a:graphic>
              <a:graphicData uri="http://schemas.openxmlformats.org/drawingml/2006/table">
                <a:tbl>
                  <a:tblPr/>
                  <a:tblGrid>
                    <a:gridCol w="2301767">
                      <a:extLst>
                        <a:ext uri="{9D8B030D-6E8A-4147-A177-3AD203B41FA5}">
                          <a16:colId xmlns:a16="http://schemas.microsoft.com/office/drawing/2014/main" val="2083870881"/>
                        </a:ext>
                      </a:extLst>
                    </a:gridCol>
                    <a:gridCol w="1884843">
                      <a:extLst>
                        <a:ext uri="{9D8B030D-6E8A-4147-A177-3AD203B41FA5}">
                          <a16:colId xmlns:a16="http://schemas.microsoft.com/office/drawing/2014/main" val="2003964188"/>
                        </a:ext>
                      </a:extLst>
                    </a:gridCol>
                    <a:gridCol w="1884843">
                      <a:extLst>
                        <a:ext uri="{9D8B030D-6E8A-4147-A177-3AD203B41FA5}">
                          <a16:colId xmlns:a16="http://schemas.microsoft.com/office/drawing/2014/main" val="2691225760"/>
                        </a:ext>
                      </a:extLst>
                    </a:gridCol>
                    <a:gridCol w="1884843">
                      <a:extLst>
                        <a:ext uri="{9D8B030D-6E8A-4147-A177-3AD203B41FA5}">
                          <a16:colId xmlns:a16="http://schemas.microsoft.com/office/drawing/2014/main" val="2143438839"/>
                        </a:ext>
                      </a:extLst>
                    </a:gridCol>
                    <a:gridCol w="1884843">
                      <a:extLst>
                        <a:ext uri="{9D8B030D-6E8A-4147-A177-3AD203B41FA5}">
                          <a16:colId xmlns:a16="http://schemas.microsoft.com/office/drawing/2014/main" val="4098324251"/>
                        </a:ext>
                      </a:extLst>
                    </a:gridCol>
                  </a:tblGrid>
                  <a:tr h="396000"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zh-TW" altLang="en-US" sz="1800" b="1" i="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疾病名稱</a:t>
                          </a:r>
                        </a:p>
                      </a:txBody>
                      <a:tcPr marL="123825" marR="123825" marT="57150" marB="5715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zh-TW" altLang="en-US" sz="1800" b="1" i="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相關係數</a:t>
                          </a:r>
                        </a:p>
                      </a:txBody>
                      <a:tcPr marL="123825" marR="123825" marT="57150" marB="5715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TW" sz="1800" b="1" i="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95% CI</a:t>
                          </a:r>
                        </a:p>
                      </a:txBody>
                      <a:tcPr marL="123825" marR="123825" marT="57150" marB="5715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123825" marR="123825" marT="57150" marB="5715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22654" t="-4615" r="-100647" b="-42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zh-TW" altLang="en-US" sz="1800" b="1" i="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樣本數</a:t>
                          </a:r>
                        </a:p>
                      </a:txBody>
                      <a:tcPr marL="123825" marR="123825" marT="57150" marB="5715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93100314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sz="1800" b="1" i="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URI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800" b="1" i="0" kern="12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0.424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800" b="1" i="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[0.418, 0.431]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800" b="1" i="0" kern="12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0.18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800" b="1" i="0" kern="12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64093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09551035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sz="1800" b="1" i="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Influenza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800" b="1" i="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0.215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800" b="1" i="0" kern="12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[0.204, 0.226]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800" b="1" i="0" kern="12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0.046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800" b="1" i="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28513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14705842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zh-TW" altLang="en-US" sz="1800" b="1" i="0" kern="12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ans TC Medium" panose="020B0200000000000000" pitchFamily="34" charset="-120"/>
                              <a:cs typeface="Times New Roman" panose="02020603050405020304" pitchFamily="18" charset="0"/>
                            </a:rPr>
                            <a:t>急性</a:t>
                          </a:r>
                          <a:r>
                            <a:rPr lang="en-US" sz="1800" b="1" i="0" kern="12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Rhinosinusitis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800" b="1" i="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0.175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800" b="1" i="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[0.166, 0.183]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800" b="1" i="0" kern="12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0.031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800" b="1" i="0" kern="12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51414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55168230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sz="1800" b="1" i="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Allergic rhinitis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800" b="1" i="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0.14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800" b="1" i="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[0.131, 0.148]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800" b="1" i="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0.02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800" b="1" i="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52308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22683183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1372595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C49D15-40CF-0F05-7437-F6B9F35046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2AB3EC92-499B-FF73-782B-09FBDF67D35D}"/>
              </a:ext>
            </a:extLst>
          </p:cNvPr>
          <p:cNvSpPr/>
          <p:nvPr/>
        </p:nvSpPr>
        <p:spPr>
          <a:xfrm>
            <a:off x="0" y="-18075"/>
            <a:ext cx="12192000" cy="9248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A3B6DE91-B478-23BB-A634-B8C3FE884EF0}"/>
              </a:ext>
            </a:extLst>
          </p:cNvPr>
          <p:cNvSpPr txBox="1"/>
          <p:nvPr/>
        </p:nvSpPr>
        <p:spPr>
          <a:xfrm>
            <a:off x="1652098" y="25349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本次進度</a:t>
            </a:r>
          </a:p>
        </p:txBody>
      </p:sp>
      <p:sp>
        <p:nvSpPr>
          <p:cNvPr id="24" name="圓角矩形 11">
            <a:extLst>
              <a:ext uri="{FF2B5EF4-FFF2-40B4-BE49-F238E27FC236}">
                <a16:creationId xmlns:a16="http://schemas.microsoft.com/office/drawing/2014/main" id="{C31CA2ED-3768-4A1D-91A3-4665005611FF}"/>
              </a:ext>
            </a:extLst>
          </p:cNvPr>
          <p:cNvSpPr/>
          <p:nvPr/>
        </p:nvSpPr>
        <p:spPr>
          <a:xfrm>
            <a:off x="6106412" y="143526"/>
            <a:ext cx="1977099" cy="5400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973582F2-799D-6B5E-659D-0530AAAC0980}"/>
              </a:ext>
            </a:extLst>
          </p:cNvPr>
          <p:cNvGrpSpPr/>
          <p:nvPr/>
        </p:nvGrpSpPr>
        <p:grpSpPr>
          <a:xfrm>
            <a:off x="3675354" y="174331"/>
            <a:ext cx="1950341" cy="540000"/>
            <a:chOff x="3293321" y="169446"/>
            <a:chExt cx="1950341" cy="540000"/>
          </a:xfrm>
        </p:grpSpPr>
        <p:sp>
          <p:nvSpPr>
            <p:cNvPr id="2" name="圓角矩形 1">
              <a:extLst>
                <a:ext uri="{FF2B5EF4-FFF2-40B4-BE49-F238E27FC236}">
                  <a16:creationId xmlns:a16="http://schemas.microsoft.com/office/drawing/2014/main" id="{E0E00CE0-6E54-3BBB-67CB-83D5AAB55692}"/>
                </a:ext>
              </a:extLst>
            </p:cNvPr>
            <p:cNvSpPr/>
            <p:nvPr/>
          </p:nvSpPr>
          <p:spPr>
            <a:xfrm>
              <a:off x="3327137" y="169446"/>
              <a:ext cx="1620000" cy="540000"/>
            </a:xfrm>
            <a:prstGeom prst="roundRect">
              <a:avLst>
                <a:gd name="adj" fmla="val 50000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4" name="群組 13">
              <a:extLst>
                <a:ext uri="{FF2B5EF4-FFF2-40B4-BE49-F238E27FC236}">
                  <a16:creationId xmlns:a16="http://schemas.microsoft.com/office/drawing/2014/main" id="{49DE03A6-36D4-FBEA-6E76-DDCE717F9015}"/>
                </a:ext>
              </a:extLst>
            </p:cNvPr>
            <p:cNvGrpSpPr/>
            <p:nvPr/>
          </p:nvGrpSpPr>
          <p:grpSpPr>
            <a:xfrm>
              <a:off x="3293321" y="169446"/>
              <a:ext cx="1950341" cy="540000"/>
              <a:chOff x="1445621" y="191648"/>
              <a:chExt cx="1950341" cy="540000"/>
            </a:xfrm>
            <a:noFill/>
          </p:grpSpPr>
          <p:sp>
            <p:nvSpPr>
              <p:cNvPr id="15" name="圓角矩形 14">
                <a:extLst>
                  <a:ext uri="{FF2B5EF4-FFF2-40B4-BE49-F238E27FC236}">
                    <a16:creationId xmlns:a16="http://schemas.microsoft.com/office/drawing/2014/main" id="{0474C192-9F93-B9FC-A0B5-579A1151E4FE}"/>
                  </a:ext>
                </a:extLst>
              </p:cNvPr>
              <p:cNvSpPr/>
              <p:nvPr/>
            </p:nvSpPr>
            <p:spPr>
              <a:xfrm>
                <a:off x="1445621" y="191648"/>
                <a:ext cx="1620000" cy="5400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>
                  <a:solidFill>
                    <a:schemeClr val="bg2">
                      <a:lumMod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0936C872-F4DD-6466-26DB-3A8A73C4175E}"/>
                  </a:ext>
                </a:extLst>
              </p:cNvPr>
              <p:cNvSpPr txBox="1"/>
              <p:nvPr/>
            </p:nvSpPr>
            <p:spPr>
              <a:xfrm>
                <a:off x="1497323" y="274418"/>
                <a:ext cx="1898639" cy="3693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TW" altLang="en-US" b="1" dirty="0">
                    <a:latin typeface="Times New Roman" panose="02020603050405020304" pitchFamily="18" charset="0"/>
                    <a:ea typeface="Noto Serif TC ExtraBold" panose="02020200000000000000" pitchFamily="18" charset="-128"/>
                    <a:cs typeface="Times New Roman" panose="02020603050405020304" pitchFamily="18" charset="0"/>
                  </a:rPr>
                  <a:t>隨機初始化分群</a:t>
                </a:r>
              </a:p>
            </p:txBody>
          </p:sp>
        </p:grpSp>
      </p:grpSp>
      <p:pic>
        <p:nvPicPr>
          <p:cNvPr id="30" name="圖片 29" descr="一張含有 圖形, 字型, 圓形, 藝術 的圖片&#10;&#10;AI 產生的內容可能不正確。">
            <a:extLst>
              <a:ext uri="{FF2B5EF4-FFF2-40B4-BE49-F238E27FC236}">
                <a16:creationId xmlns:a16="http://schemas.microsoft.com/office/drawing/2014/main" id="{2E26C01F-441B-0940-D188-D0125A4FB3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7662" y="21629"/>
            <a:ext cx="540000" cy="540000"/>
          </a:xfrm>
          <a:prstGeom prst="rect">
            <a:avLst/>
          </a:prstGeom>
        </p:spPr>
      </p:pic>
      <p:pic>
        <p:nvPicPr>
          <p:cNvPr id="52" name="圖片 51" descr="一張含有 圖形, 字型, 圓形, 藝術 的圖片&#10;&#10;AI 產生的內容可能不正確。">
            <a:extLst>
              <a:ext uri="{FF2B5EF4-FFF2-40B4-BE49-F238E27FC236}">
                <a16:creationId xmlns:a16="http://schemas.microsoft.com/office/drawing/2014/main" id="{9BF1420A-D235-391B-A708-33A34944AF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7321" y="258164"/>
            <a:ext cx="540000" cy="540000"/>
          </a:xfrm>
          <a:prstGeom prst="rect">
            <a:avLst/>
          </a:prstGeom>
        </p:spPr>
      </p:pic>
      <p:pic>
        <p:nvPicPr>
          <p:cNvPr id="54" name="圖片 53" descr="一張含有 字型, 符號, 圖形, 美工圖案 的圖片&#10;&#10;AI 產生的內容可能不正確。">
            <a:extLst>
              <a:ext uri="{FF2B5EF4-FFF2-40B4-BE49-F238E27FC236}">
                <a16:creationId xmlns:a16="http://schemas.microsoft.com/office/drawing/2014/main" id="{E2699892-33FE-5C4F-A314-B6EDE92F7E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044" y="78164"/>
            <a:ext cx="720000" cy="720000"/>
          </a:xfrm>
          <a:prstGeom prst="rect">
            <a:avLst/>
          </a:prstGeom>
        </p:spPr>
      </p:pic>
      <p:pic>
        <p:nvPicPr>
          <p:cNvPr id="55" name="圖片 54" descr="一張含有 圖形, 字型, 圓形, 藝術 的圖片&#10;&#10;AI 產生的內容可能不正確。">
            <a:extLst>
              <a:ext uri="{FF2B5EF4-FFF2-40B4-BE49-F238E27FC236}">
                <a16:creationId xmlns:a16="http://schemas.microsoft.com/office/drawing/2014/main" id="{643E0E4F-F8C3-DF4B-D057-425A22CF77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7662" y="513117"/>
            <a:ext cx="360000" cy="360000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16A6BF5C-CF30-49F9-D072-B6BB52DB862A}"/>
              </a:ext>
            </a:extLst>
          </p:cNvPr>
          <p:cNvSpPr txBox="1"/>
          <p:nvPr/>
        </p:nvSpPr>
        <p:spPr>
          <a:xfrm>
            <a:off x="698044" y="1266378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分群後</a:t>
            </a:r>
          </a:p>
        </p:txBody>
      </p:sp>
      <p:sp>
        <p:nvSpPr>
          <p:cNvPr id="10" name="投影片編號版面配置區 9">
            <a:extLst>
              <a:ext uri="{FF2B5EF4-FFF2-40B4-BE49-F238E27FC236}">
                <a16:creationId xmlns:a16="http://schemas.microsoft.com/office/drawing/2014/main" id="{1EC7522C-9F51-C63C-1362-138A198CA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E65BD-2A04-9A47-8DB5-951B4720CA03}" type="slidenum">
              <a:rPr kumimoji="1" lang="zh-TW" altLang="en-US" smtClean="0"/>
              <a:t>7</a:t>
            </a:fld>
            <a:endParaRPr kumimoji="1" lang="zh-TW" altLang="en-US"/>
          </a:p>
        </p:txBody>
      </p:sp>
      <p:grpSp>
        <p:nvGrpSpPr>
          <p:cNvPr id="23" name="群組 22">
            <a:extLst>
              <a:ext uri="{FF2B5EF4-FFF2-40B4-BE49-F238E27FC236}">
                <a16:creationId xmlns:a16="http://schemas.microsoft.com/office/drawing/2014/main" id="{A040A804-9117-47B0-9F39-5E20269D04E3}"/>
              </a:ext>
            </a:extLst>
          </p:cNvPr>
          <p:cNvGrpSpPr/>
          <p:nvPr/>
        </p:nvGrpSpPr>
        <p:grpSpPr>
          <a:xfrm>
            <a:off x="6284962" y="169446"/>
            <a:ext cx="1620000" cy="540000"/>
            <a:chOff x="1445621" y="191648"/>
            <a:chExt cx="1620000" cy="540000"/>
          </a:xfrm>
          <a:noFill/>
        </p:grpSpPr>
        <p:sp>
          <p:nvSpPr>
            <p:cNvPr id="25" name="圓角矩形 17">
              <a:extLst>
                <a:ext uri="{FF2B5EF4-FFF2-40B4-BE49-F238E27FC236}">
                  <a16:creationId xmlns:a16="http://schemas.microsoft.com/office/drawing/2014/main" id="{8A0831F2-5DEF-416F-8082-4D4BE6EC9B51}"/>
                </a:ext>
              </a:extLst>
            </p:cNvPr>
            <p:cNvSpPr/>
            <p:nvPr/>
          </p:nvSpPr>
          <p:spPr>
            <a:xfrm>
              <a:off x="1445621" y="191648"/>
              <a:ext cx="1620000" cy="540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" name="文字方塊 25">
              <a:extLst>
                <a:ext uri="{FF2B5EF4-FFF2-40B4-BE49-F238E27FC236}">
                  <a16:creationId xmlns:a16="http://schemas.microsoft.com/office/drawing/2014/main" id="{57F4BB79-AF8C-4CD6-87F2-2E6D280C0CFF}"/>
                </a:ext>
              </a:extLst>
            </p:cNvPr>
            <p:cNvSpPr txBox="1"/>
            <p:nvPr/>
          </p:nvSpPr>
          <p:spPr>
            <a:xfrm>
              <a:off x="1445621" y="274418"/>
              <a:ext cx="1620000" cy="369332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Noto Serif TC ExtraBold" panose="02020200000000000000" pitchFamily="18" charset="-128"/>
                  <a:cs typeface="Times New Roman" panose="02020603050405020304" pitchFamily="18" charset="0"/>
                </a:rPr>
                <a:t>分群前後數據</a:t>
              </a:r>
            </a:p>
          </p:txBody>
        </p:sp>
      </p:grpSp>
      <p:grpSp>
        <p:nvGrpSpPr>
          <p:cNvPr id="27" name="群組 26">
            <a:extLst>
              <a:ext uri="{FF2B5EF4-FFF2-40B4-BE49-F238E27FC236}">
                <a16:creationId xmlns:a16="http://schemas.microsoft.com/office/drawing/2014/main" id="{9D466C4C-E520-46FB-9237-9B3C87D06578}"/>
              </a:ext>
            </a:extLst>
          </p:cNvPr>
          <p:cNvGrpSpPr/>
          <p:nvPr/>
        </p:nvGrpSpPr>
        <p:grpSpPr>
          <a:xfrm>
            <a:off x="8415303" y="168164"/>
            <a:ext cx="1620000" cy="540000"/>
            <a:chOff x="1445621" y="191648"/>
            <a:chExt cx="1620000" cy="540000"/>
          </a:xfrm>
          <a:noFill/>
        </p:grpSpPr>
        <p:sp>
          <p:nvSpPr>
            <p:cNvPr id="28" name="圓角矩形 17">
              <a:extLst>
                <a:ext uri="{FF2B5EF4-FFF2-40B4-BE49-F238E27FC236}">
                  <a16:creationId xmlns:a16="http://schemas.microsoft.com/office/drawing/2014/main" id="{895B0028-CB41-41E3-B3DB-C07F0894C870}"/>
                </a:ext>
              </a:extLst>
            </p:cNvPr>
            <p:cNvSpPr/>
            <p:nvPr/>
          </p:nvSpPr>
          <p:spPr>
            <a:xfrm>
              <a:off x="1445621" y="191648"/>
              <a:ext cx="1620000" cy="540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" name="文字方塊 28">
              <a:extLst>
                <a:ext uri="{FF2B5EF4-FFF2-40B4-BE49-F238E27FC236}">
                  <a16:creationId xmlns:a16="http://schemas.microsoft.com/office/drawing/2014/main" id="{D698FF7A-152A-4C03-A59A-C96E020F94FB}"/>
                </a:ext>
              </a:extLst>
            </p:cNvPr>
            <p:cNvSpPr txBox="1"/>
            <p:nvPr/>
          </p:nvSpPr>
          <p:spPr>
            <a:xfrm>
              <a:off x="1445621" y="274418"/>
              <a:ext cx="1620000" cy="369332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dirty="0">
                  <a:solidFill>
                    <a:schemeClr val="bg2">
                      <a:lumMod val="25000"/>
                    </a:schemeClr>
                  </a:solidFill>
                  <a:latin typeface="Times New Roman" panose="02020603050405020304" pitchFamily="18" charset="0"/>
                  <a:ea typeface="Noto Serif TC ExtraBold" panose="02020200000000000000" pitchFamily="18" charset="-128"/>
                  <a:cs typeface="Times New Roman" panose="02020603050405020304" pitchFamily="18" charset="0"/>
                </a:rPr>
                <a:t>累計加總修正</a:t>
              </a: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31" name="表格 30">
                <a:extLst>
                  <a:ext uri="{FF2B5EF4-FFF2-40B4-BE49-F238E27FC236}">
                    <a16:creationId xmlns:a16="http://schemas.microsoft.com/office/drawing/2014/main" id="{9DB7C553-1949-4159-8A5C-7488875181C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59005456"/>
                  </p:ext>
                </p:extLst>
              </p:nvPr>
            </p:nvGraphicFramePr>
            <p:xfrm>
              <a:off x="1175430" y="2641543"/>
              <a:ext cx="9841139" cy="1980000"/>
            </p:xfrm>
            <a:graphic>
              <a:graphicData uri="http://schemas.openxmlformats.org/drawingml/2006/table">
                <a:tbl>
                  <a:tblPr/>
                  <a:tblGrid>
                    <a:gridCol w="2301767">
                      <a:extLst>
                        <a:ext uri="{9D8B030D-6E8A-4147-A177-3AD203B41FA5}">
                          <a16:colId xmlns:a16="http://schemas.microsoft.com/office/drawing/2014/main" val="2083870881"/>
                        </a:ext>
                      </a:extLst>
                    </a:gridCol>
                    <a:gridCol w="1884843">
                      <a:extLst>
                        <a:ext uri="{9D8B030D-6E8A-4147-A177-3AD203B41FA5}">
                          <a16:colId xmlns:a16="http://schemas.microsoft.com/office/drawing/2014/main" val="2003964188"/>
                        </a:ext>
                      </a:extLst>
                    </a:gridCol>
                    <a:gridCol w="1884843">
                      <a:extLst>
                        <a:ext uri="{9D8B030D-6E8A-4147-A177-3AD203B41FA5}">
                          <a16:colId xmlns:a16="http://schemas.microsoft.com/office/drawing/2014/main" val="2691225760"/>
                        </a:ext>
                      </a:extLst>
                    </a:gridCol>
                    <a:gridCol w="1884843">
                      <a:extLst>
                        <a:ext uri="{9D8B030D-6E8A-4147-A177-3AD203B41FA5}">
                          <a16:colId xmlns:a16="http://schemas.microsoft.com/office/drawing/2014/main" val="2143438839"/>
                        </a:ext>
                      </a:extLst>
                    </a:gridCol>
                    <a:gridCol w="1884843">
                      <a:extLst>
                        <a:ext uri="{9D8B030D-6E8A-4147-A177-3AD203B41FA5}">
                          <a16:colId xmlns:a16="http://schemas.microsoft.com/office/drawing/2014/main" val="4098324251"/>
                        </a:ext>
                      </a:extLst>
                    </a:gridCol>
                  </a:tblGrid>
                  <a:tr h="396000"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zh-TW" altLang="en-US" sz="1800" b="1" i="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疾病名稱</a:t>
                          </a:r>
                        </a:p>
                      </a:txBody>
                      <a:tcPr marL="123825" marR="123825" marT="57150" marB="5715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zh-TW" altLang="en-US" sz="1800" b="1" i="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相關係數</a:t>
                          </a:r>
                        </a:p>
                      </a:txBody>
                      <a:tcPr marL="123825" marR="123825" marT="57150" marB="5715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TW" sz="1800" b="1" i="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95% CI</a:t>
                          </a:r>
                        </a:p>
                      </a:txBody>
                      <a:tcPr marL="123825" marR="123825" marT="57150" marB="5715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TW" sz="1800" b="1" i="1" kern="120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Noto Serif TC ExtraBold" panose="02020200000000000000" pitchFamily="18" charset="-128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sz="1800" b="1" i="0" kern="120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Noto Serif TC ExtraBold" panose="02020200000000000000" pitchFamily="18" charset="-128"/>
                                        <a:cs typeface="Times New Roman" panose="02020603050405020304" pitchFamily="18" charset="0"/>
                                      </a:rPr>
                                      <m:t>R</m:t>
                                    </m:r>
                                  </m:e>
                                  <m:sup>
                                    <m:r>
                                      <a:rPr lang="en-US" altLang="zh-TW" sz="1800" b="1" i="0" kern="120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Noto Serif TC ExtraBold" panose="02020200000000000000" pitchFamily="18" charset="-128"/>
                                        <a:cs typeface="Times New Roman" panose="02020603050405020304" pitchFamily="18" charset="0"/>
                                      </a:rPr>
                                      <m:t>𝟐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zh-TW" altLang="en-US" sz="1800" b="1" i="0" kern="1200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Noto Serif TC ExtraBold" panose="02020200000000000000" pitchFamily="18" charset="-128"/>
                            <a:cs typeface="Times New Roman" panose="02020603050405020304" pitchFamily="18" charset="0"/>
                          </a:endParaRPr>
                        </a:p>
                      </a:txBody>
                      <a:tcPr marL="123825" marR="123825" marT="57150" marB="5715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zh-TW" altLang="en-US" sz="1800" b="1" i="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樣本數</a:t>
                          </a:r>
                        </a:p>
                      </a:txBody>
                      <a:tcPr marL="123825" marR="123825" marT="57150" marB="5715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93100314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sz="1800" b="1" i="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URI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800" b="1" i="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0.544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800" b="1" i="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[0.500, 0.585]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800" b="1" i="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0.296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800" b="1" i="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1040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09551035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sz="1800" b="1" i="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Influenza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800" b="1" i="0" kern="12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0.331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800" b="1" i="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[0.275, 0.384]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800" b="1" i="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0.109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altLang="zh-TW" sz="1800" b="1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1040</a:t>
                          </a:r>
                          <a:endParaRPr kumimoji="0" lang="en-US" altLang="zh-TW" sz="18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Times New Roman" panose="02020603050405020304" pitchFamily="18" charset="0"/>
                            <a:ea typeface="Noto Serif TC ExtraBold" panose="02020200000000000000" pitchFamily="18" charset="-128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14705842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zh-TW" altLang="en-US" sz="1800" b="1" i="0" kern="12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ans TC Medium" panose="020B0200000000000000" pitchFamily="34" charset="-120"/>
                              <a:cs typeface="Times New Roman" panose="02020603050405020304" pitchFamily="18" charset="0"/>
                            </a:rPr>
                            <a:t>急性</a:t>
                          </a:r>
                          <a:r>
                            <a:rPr lang="en-US" sz="1800" b="1" i="0" kern="12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Rhinosinusitis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800" b="1" i="0" kern="12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0.349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800" b="1" i="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[0.294, 0.401]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800" b="1" i="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0.122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altLang="zh-TW" sz="1800" b="1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1040</a:t>
                          </a:r>
                          <a:endParaRPr kumimoji="0" lang="en-US" altLang="zh-TW" sz="18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Times New Roman" panose="02020603050405020304" pitchFamily="18" charset="0"/>
                            <a:ea typeface="Noto Serif TC ExtraBold" panose="02020200000000000000" pitchFamily="18" charset="-128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55168230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sz="1800" b="1" i="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Allergic rhinitis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800" b="1" i="0" kern="12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0.362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800" b="1" i="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[0.308, 0.413]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800" b="1" i="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0.131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altLang="zh-TW" sz="18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1040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22683183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31" name="表格 30">
                <a:extLst>
                  <a:ext uri="{FF2B5EF4-FFF2-40B4-BE49-F238E27FC236}">
                    <a16:creationId xmlns:a16="http://schemas.microsoft.com/office/drawing/2014/main" id="{9DB7C553-1949-4159-8A5C-7488875181C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59005456"/>
                  </p:ext>
                </p:extLst>
              </p:nvPr>
            </p:nvGraphicFramePr>
            <p:xfrm>
              <a:off x="1175430" y="2641543"/>
              <a:ext cx="9841139" cy="1980000"/>
            </p:xfrm>
            <a:graphic>
              <a:graphicData uri="http://schemas.openxmlformats.org/drawingml/2006/table">
                <a:tbl>
                  <a:tblPr/>
                  <a:tblGrid>
                    <a:gridCol w="2301767">
                      <a:extLst>
                        <a:ext uri="{9D8B030D-6E8A-4147-A177-3AD203B41FA5}">
                          <a16:colId xmlns:a16="http://schemas.microsoft.com/office/drawing/2014/main" val="2083870881"/>
                        </a:ext>
                      </a:extLst>
                    </a:gridCol>
                    <a:gridCol w="1884843">
                      <a:extLst>
                        <a:ext uri="{9D8B030D-6E8A-4147-A177-3AD203B41FA5}">
                          <a16:colId xmlns:a16="http://schemas.microsoft.com/office/drawing/2014/main" val="2003964188"/>
                        </a:ext>
                      </a:extLst>
                    </a:gridCol>
                    <a:gridCol w="1884843">
                      <a:extLst>
                        <a:ext uri="{9D8B030D-6E8A-4147-A177-3AD203B41FA5}">
                          <a16:colId xmlns:a16="http://schemas.microsoft.com/office/drawing/2014/main" val="2691225760"/>
                        </a:ext>
                      </a:extLst>
                    </a:gridCol>
                    <a:gridCol w="1884843">
                      <a:extLst>
                        <a:ext uri="{9D8B030D-6E8A-4147-A177-3AD203B41FA5}">
                          <a16:colId xmlns:a16="http://schemas.microsoft.com/office/drawing/2014/main" val="2143438839"/>
                        </a:ext>
                      </a:extLst>
                    </a:gridCol>
                    <a:gridCol w="1884843">
                      <a:extLst>
                        <a:ext uri="{9D8B030D-6E8A-4147-A177-3AD203B41FA5}">
                          <a16:colId xmlns:a16="http://schemas.microsoft.com/office/drawing/2014/main" val="4098324251"/>
                        </a:ext>
                      </a:extLst>
                    </a:gridCol>
                  </a:tblGrid>
                  <a:tr h="396000"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zh-TW" altLang="en-US" sz="1800" b="1" i="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疾病名稱</a:t>
                          </a:r>
                        </a:p>
                      </a:txBody>
                      <a:tcPr marL="123825" marR="123825" marT="57150" marB="5715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zh-TW" altLang="en-US" sz="1800" b="1" i="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相關係數</a:t>
                          </a:r>
                        </a:p>
                      </a:txBody>
                      <a:tcPr marL="123825" marR="123825" marT="57150" marB="5715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TW" sz="1800" b="1" i="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95% CI</a:t>
                          </a:r>
                        </a:p>
                      </a:txBody>
                      <a:tcPr marL="123825" marR="123825" marT="57150" marB="5715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123825" marR="123825" marT="57150" marB="5715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22654" t="-4615" r="-100647" b="-42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zh-TW" altLang="en-US" sz="1800" b="1" i="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樣本數</a:t>
                          </a:r>
                        </a:p>
                      </a:txBody>
                      <a:tcPr marL="123825" marR="123825" marT="57150" marB="5715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93100314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sz="1800" b="1" i="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URI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800" b="1" i="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0.544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800" b="1" i="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[0.500, 0.585]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800" b="1" i="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0.296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800" b="1" i="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1040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09551035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sz="1800" b="1" i="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Influenza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800" b="1" i="0" kern="12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0.331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800" b="1" i="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[0.275, 0.384]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800" b="1" i="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0.109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altLang="zh-TW" sz="1800" b="1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1040</a:t>
                          </a:r>
                          <a:endParaRPr kumimoji="0" lang="en-US" altLang="zh-TW" sz="18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Times New Roman" panose="02020603050405020304" pitchFamily="18" charset="0"/>
                            <a:ea typeface="Noto Serif TC ExtraBold" panose="02020200000000000000" pitchFamily="18" charset="-128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14705842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zh-TW" altLang="en-US" sz="1800" b="1" i="0" kern="12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ans TC Medium" panose="020B0200000000000000" pitchFamily="34" charset="-120"/>
                              <a:cs typeface="Times New Roman" panose="02020603050405020304" pitchFamily="18" charset="0"/>
                            </a:rPr>
                            <a:t>急性</a:t>
                          </a:r>
                          <a:r>
                            <a:rPr lang="en-US" sz="1800" b="1" i="0" kern="12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Rhinosinusitis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800" b="1" i="0" kern="12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0.349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800" b="1" i="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[0.294, 0.401]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800" b="1" i="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0.122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altLang="zh-TW" sz="1800" b="1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1040</a:t>
                          </a:r>
                          <a:endParaRPr kumimoji="0" lang="en-US" altLang="zh-TW" sz="18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Times New Roman" panose="02020603050405020304" pitchFamily="18" charset="0"/>
                            <a:ea typeface="Noto Serif TC ExtraBold" panose="02020200000000000000" pitchFamily="18" charset="-128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55168230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sz="1800" b="1" i="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Allergic rhinitis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800" b="1" i="0" kern="12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0.362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800" b="1" i="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[0.308, 0.413]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800" b="1" i="0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0.131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altLang="zh-TW" sz="18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Times New Roman" panose="02020603050405020304" pitchFamily="18" charset="0"/>
                              <a:ea typeface="Noto Serif TC ExtraBold" panose="02020200000000000000" pitchFamily="18" charset="-128"/>
                              <a:cs typeface="Times New Roman" panose="02020603050405020304" pitchFamily="18" charset="0"/>
                            </a:rPr>
                            <a:t>1040</a:t>
                          </a:r>
                        </a:p>
                      </a:txBody>
                      <a:tcPr marL="9525" marR="9525" marT="9525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22683183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4473334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C49D15-40CF-0F05-7437-F6B9F35046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2AB3EC92-499B-FF73-782B-09FBDF67D35D}"/>
              </a:ext>
            </a:extLst>
          </p:cNvPr>
          <p:cNvSpPr/>
          <p:nvPr/>
        </p:nvSpPr>
        <p:spPr>
          <a:xfrm>
            <a:off x="0" y="-18075"/>
            <a:ext cx="12192000" cy="9248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A3B6DE91-B478-23BB-A634-B8C3FE884EF0}"/>
              </a:ext>
            </a:extLst>
          </p:cNvPr>
          <p:cNvSpPr txBox="1"/>
          <p:nvPr/>
        </p:nvSpPr>
        <p:spPr>
          <a:xfrm>
            <a:off x="1652098" y="25349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本次進度</a:t>
            </a:r>
          </a:p>
        </p:txBody>
      </p:sp>
      <p:sp>
        <p:nvSpPr>
          <p:cNvPr id="24" name="圓角矩形 11">
            <a:extLst>
              <a:ext uri="{FF2B5EF4-FFF2-40B4-BE49-F238E27FC236}">
                <a16:creationId xmlns:a16="http://schemas.microsoft.com/office/drawing/2014/main" id="{C31CA2ED-3768-4A1D-91A3-4665005611FF}"/>
              </a:ext>
            </a:extLst>
          </p:cNvPr>
          <p:cNvSpPr/>
          <p:nvPr/>
        </p:nvSpPr>
        <p:spPr>
          <a:xfrm>
            <a:off x="3675354" y="174331"/>
            <a:ext cx="1977099" cy="5400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973582F2-799D-6B5E-659D-0530AAAC0980}"/>
              </a:ext>
            </a:extLst>
          </p:cNvPr>
          <p:cNvGrpSpPr/>
          <p:nvPr/>
        </p:nvGrpSpPr>
        <p:grpSpPr>
          <a:xfrm>
            <a:off x="3675354" y="174331"/>
            <a:ext cx="1950341" cy="540000"/>
            <a:chOff x="3293321" y="169446"/>
            <a:chExt cx="1950341" cy="540000"/>
          </a:xfrm>
        </p:grpSpPr>
        <p:sp>
          <p:nvSpPr>
            <p:cNvPr id="2" name="圓角矩形 1">
              <a:extLst>
                <a:ext uri="{FF2B5EF4-FFF2-40B4-BE49-F238E27FC236}">
                  <a16:creationId xmlns:a16="http://schemas.microsoft.com/office/drawing/2014/main" id="{E0E00CE0-6E54-3BBB-67CB-83D5AAB55692}"/>
                </a:ext>
              </a:extLst>
            </p:cNvPr>
            <p:cNvSpPr/>
            <p:nvPr/>
          </p:nvSpPr>
          <p:spPr>
            <a:xfrm>
              <a:off x="3327137" y="169446"/>
              <a:ext cx="1620000" cy="540000"/>
            </a:xfrm>
            <a:prstGeom prst="roundRect">
              <a:avLst>
                <a:gd name="adj" fmla="val 50000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4" name="群組 13">
              <a:extLst>
                <a:ext uri="{FF2B5EF4-FFF2-40B4-BE49-F238E27FC236}">
                  <a16:creationId xmlns:a16="http://schemas.microsoft.com/office/drawing/2014/main" id="{49DE03A6-36D4-FBEA-6E76-DDCE717F9015}"/>
                </a:ext>
              </a:extLst>
            </p:cNvPr>
            <p:cNvGrpSpPr/>
            <p:nvPr/>
          </p:nvGrpSpPr>
          <p:grpSpPr>
            <a:xfrm>
              <a:off x="3293321" y="169446"/>
              <a:ext cx="1950341" cy="540000"/>
              <a:chOff x="1445621" y="191648"/>
              <a:chExt cx="1950341" cy="540000"/>
            </a:xfrm>
            <a:noFill/>
          </p:grpSpPr>
          <p:sp>
            <p:nvSpPr>
              <p:cNvPr id="15" name="圓角矩形 14">
                <a:extLst>
                  <a:ext uri="{FF2B5EF4-FFF2-40B4-BE49-F238E27FC236}">
                    <a16:creationId xmlns:a16="http://schemas.microsoft.com/office/drawing/2014/main" id="{0474C192-9F93-B9FC-A0B5-579A1151E4FE}"/>
                  </a:ext>
                </a:extLst>
              </p:cNvPr>
              <p:cNvSpPr/>
              <p:nvPr/>
            </p:nvSpPr>
            <p:spPr>
              <a:xfrm>
                <a:off x="1445621" y="191648"/>
                <a:ext cx="1620000" cy="5400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>
                  <a:solidFill>
                    <a:schemeClr val="bg2">
                      <a:lumMod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0936C872-F4DD-6466-26DB-3A8A73C4175E}"/>
                  </a:ext>
                </a:extLst>
              </p:cNvPr>
              <p:cNvSpPr txBox="1"/>
              <p:nvPr/>
            </p:nvSpPr>
            <p:spPr>
              <a:xfrm>
                <a:off x="1497323" y="274418"/>
                <a:ext cx="1898639" cy="3693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TW" altLang="en-US" b="1" dirty="0">
                    <a:solidFill>
                      <a:schemeClr val="bg1"/>
                    </a:solidFill>
                    <a:latin typeface="Times New Roman" panose="02020603050405020304" pitchFamily="18" charset="0"/>
                    <a:ea typeface="Noto Serif TC ExtraBold" panose="02020200000000000000" pitchFamily="18" charset="-128"/>
                    <a:cs typeface="Times New Roman" panose="02020603050405020304" pitchFamily="18" charset="0"/>
                  </a:rPr>
                  <a:t>隨機初始化分群</a:t>
                </a:r>
              </a:p>
            </p:txBody>
          </p:sp>
        </p:grpSp>
      </p:grpSp>
      <p:pic>
        <p:nvPicPr>
          <p:cNvPr id="30" name="圖片 29" descr="一張含有 圖形, 字型, 圓形, 藝術 的圖片&#10;&#10;AI 產生的內容可能不正確。">
            <a:extLst>
              <a:ext uri="{FF2B5EF4-FFF2-40B4-BE49-F238E27FC236}">
                <a16:creationId xmlns:a16="http://schemas.microsoft.com/office/drawing/2014/main" id="{2E26C01F-441B-0940-D188-D0125A4FB3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7662" y="21629"/>
            <a:ext cx="540000" cy="540000"/>
          </a:xfrm>
          <a:prstGeom prst="rect">
            <a:avLst/>
          </a:prstGeom>
        </p:spPr>
      </p:pic>
      <p:pic>
        <p:nvPicPr>
          <p:cNvPr id="52" name="圖片 51" descr="一張含有 圖形, 字型, 圓形, 藝術 的圖片&#10;&#10;AI 產生的內容可能不正確。">
            <a:extLst>
              <a:ext uri="{FF2B5EF4-FFF2-40B4-BE49-F238E27FC236}">
                <a16:creationId xmlns:a16="http://schemas.microsoft.com/office/drawing/2014/main" id="{9BF1420A-D235-391B-A708-33A34944AF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7321" y="258164"/>
            <a:ext cx="540000" cy="540000"/>
          </a:xfrm>
          <a:prstGeom prst="rect">
            <a:avLst/>
          </a:prstGeom>
        </p:spPr>
      </p:pic>
      <p:pic>
        <p:nvPicPr>
          <p:cNvPr id="54" name="圖片 53" descr="一張含有 字型, 符號, 圖形, 美工圖案 的圖片&#10;&#10;AI 產生的內容可能不正確。">
            <a:extLst>
              <a:ext uri="{FF2B5EF4-FFF2-40B4-BE49-F238E27FC236}">
                <a16:creationId xmlns:a16="http://schemas.microsoft.com/office/drawing/2014/main" id="{E2699892-33FE-5C4F-A314-B6EDE92F7E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044" y="78164"/>
            <a:ext cx="720000" cy="720000"/>
          </a:xfrm>
          <a:prstGeom prst="rect">
            <a:avLst/>
          </a:prstGeom>
        </p:spPr>
      </p:pic>
      <p:pic>
        <p:nvPicPr>
          <p:cNvPr id="55" name="圖片 54" descr="一張含有 圖形, 字型, 圓形, 藝術 的圖片&#10;&#10;AI 產生的內容可能不正確。">
            <a:extLst>
              <a:ext uri="{FF2B5EF4-FFF2-40B4-BE49-F238E27FC236}">
                <a16:creationId xmlns:a16="http://schemas.microsoft.com/office/drawing/2014/main" id="{643E0E4F-F8C3-DF4B-D057-425A22CF77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7662" y="513117"/>
            <a:ext cx="360000" cy="360000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16A6BF5C-CF30-49F9-D072-B6BB52DB862A}"/>
              </a:ext>
            </a:extLst>
          </p:cNvPr>
          <p:cNvSpPr txBox="1"/>
          <p:nvPr/>
        </p:nvSpPr>
        <p:spPr>
          <a:xfrm>
            <a:off x="698044" y="1266378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分群後</a:t>
            </a:r>
          </a:p>
        </p:txBody>
      </p:sp>
      <p:sp>
        <p:nvSpPr>
          <p:cNvPr id="10" name="投影片編號版面配置區 9">
            <a:extLst>
              <a:ext uri="{FF2B5EF4-FFF2-40B4-BE49-F238E27FC236}">
                <a16:creationId xmlns:a16="http://schemas.microsoft.com/office/drawing/2014/main" id="{1EC7522C-9F51-C63C-1362-138A198CA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E65BD-2A04-9A47-8DB5-951B4720CA03}" type="slidenum">
              <a:rPr kumimoji="1" lang="zh-TW" altLang="en-US" smtClean="0"/>
              <a:t>8</a:t>
            </a:fld>
            <a:endParaRPr kumimoji="1" lang="zh-TW" altLang="en-US"/>
          </a:p>
        </p:txBody>
      </p:sp>
      <p:grpSp>
        <p:nvGrpSpPr>
          <p:cNvPr id="23" name="群組 22">
            <a:extLst>
              <a:ext uri="{FF2B5EF4-FFF2-40B4-BE49-F238E27FC236}">
                <a16:creationId xmlns:a16="http://schemas.microsoft.com/office/drawing/2014/main" id="{A040A804-9117-47B0-9F39-5E20269D04E3}"/>
              </a:ext>
            </a:extLst>
          </p:cNvPr>
          <p:cNvGrpSpPr/>
          <p:nvPr/>
        </p:nvGrpSpPr>
        <p:grpSpPr>
          <a:xfrm>
            <a:off x="6284962" y="169446"/>
            <a:ext cx="1620000" cy="540000"/>
            <a:chOff x="1445621" y="191648"/>
            <a:chExt cx="1620000" cy="540000"/>
          </a:xfrm>
          <a:noFill/>
        </p:grpSpPr>
        <p:sp>
          <p:nvSpPr>
            <p:cNvPr id="25" name="圓角矩形 17">
              <a:extLst>
                <a:ext uri="{FF2B5EF4-FFF2-40B4-BE49-F238E27FC236}">
                  <a16:creationId xmlns:a16="http://schemas.microsoft.com/office/drawing/2014/main" id="{8A0831F2-5DEF-416F-8082-4D4BE6EC9B51}"/>
                </a:ext>
              </a:extLst>
            </p:cNvPr>
            <p:cNvSpPr/>
            <p:nvPr/>
          </p:nvSpPr>
          <p:spPr>
            <a:xfrm>
              <a:off x="1445621" y="191648"/>
              <a:ext cx="1620000" cy="540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" name="文字方塊 25">
              <a:extLst>
                <a:ext uri="{FF2B5EF4-FFF2-40B4-BE49-F238E27FC236}">
                  <a16:creationId xmlns:a16="http://schemas.microsoft.com/office/drawing/2014/main" id="{57F4BB79-AF8C-4CD6-87F2-2E6D280C0CFF}"/>
                </a:ext>
              </a:extLst>
            </p:cNvPr>
            <p:cNvSpPr txBox="1"/>
            <p:nvPr/>
          </p:nvSpPr>
          <p:spPr>
            <a:xfrm>
              <a:off x="1445621" y="274418"/>
              <a:ext cx="1620000" cy="369332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dirty="0">
                  <a:solidFill>
                    <a:schemeClr val="bg2">
                      <a:lumMod val="25000"/>
                    </a:schemeClr>
                  </a:solidFill>
                  <a:latin typeface="Times New Roman" panose="02020603050405020304" pitchFamily="18" charset="0"/>
                  <a:ea typeface="Noto Serif TC ExtraBold" panose="02020200000000000000" pitchFamily="18" charset="-128"/>
                  <a:cs typeface="Times New Roman" panose="02020603050405020304" pitchFamily="18" charset="0"/>
                </a:rPr>
                <a:t>分群前後數據</a:t>
              </a:r>
            </a:p>
          </p:txBody>
        </p:sp>
      </p:grpSp>
      <p:grpSp>
        <p:nvGrpSpPr>
          <p:cNvPr id="27" name="群組 26">
            <a:extLst>
              <a:ext uri="{FF2B5EF4-FFF2-40B4-BE49-F238E27FC236}">
                <a16:creationId xmlns:a16="http://schemas.microsoft.com/office/drawing/2014/main" id="{9D466C4C-E520-46FB-9237-9B3C87D06578}"/>
              </a:ext>
            </a:extLst>
          </p:cNvPr>
          <p:cNvGrpSpPr/>
          <p:nvPr/>
        </p:nvGrpSpPr>
        <p:grpSpPr>
          <a:xfrm>
            <a:off x="8415303" y="168164"/>
            <a:ext cx="1620000" cy="540000"/>
            <a:chOff x="1445621" y="191648"/>
            <a:chExt cx="1620000" cy="540000"/>
          </a:xfrm>
          <a:noFill/>
        </p:grpSpPr>
        <p:sp>
          <p:nvSpPr>
            <p:cNvPr id="28" name="圓角矩形 17">
              <a:extLst>
                <a:ext uri="{FF2B5EF4-FFF2-40B4-BE49-F238E27FC236}">
                  <a16:creationId xmlns:a16="http://schemas.microsoft.com/office/drawing/2014/main" id="{895B0028-CB41-41E3-B3DB-C07F0894C870}"/>
                </a:ext>
              </a:extLst>
            </p:cNvPr>
            <p:cNvSpPr/>
            <p:nvPr/>
          </p:nvSpPr>
          <p:spPr>
            <a:xfrm>
              <a:off x="1445621" y="191648"/>
              <a:ext cx="1620000" cy="540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" name="文字方塊 28">
              <a:extLst>
                <a:ext uri="{FF2B5EF4-FFF2-40B4-BE49-F238E27FC236}">
                  <a16:creationId xmlns:a16="http://schemas.microsoft.com/office/drawing/2014/main" id="{D698FF7A-152A-4C03-A59A-C96E020F94FB}"/>
                </a:ext>
              </a:extLst>
            </p:cNvPr>
            <p:cNvSpPr txBox="1"/>
            <p:nvPr/>
          </p:nvSpPr>
          <p:spPr>
            <a:xfrm>
              <a:off x="1445621" y="274418"/>
              <a:ext cx="1620000" cy="369332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dirty="0">
                  <a:solidFill>
                    <a:schemeClr val="bg2">
                      <a:lumMod val="25000"/>
                    </a:schemeClr>
                  </a:solidFill>
                  <a:latin typeface="Times New Roman" panose="02020603050405020304" pitchFamily="18" charset="0"/>
                  <a:ea typeface="Noto Serif TC ExtraBold" panose="02020200000000000000" pitchFamily="18" charset="-128"/>
                  <a:cs typeface="Times New Roman" panose="02020603050405020304" pitchFamily="18" charset="0"/>
                </a:rPr>
                <a:t>累計加總修正</a:t>
              </a:r>
            </a:p>
          </p:txBody>
        </p:sp>
      </p:grpSp>
      <p:pic>
        <p:nvPicPr>
          <p:cNvPr id="6" name="圖片 5">
            <a:extLst>
              <a:ext uri="{FF2B5EF4-FFF2-40B4-BE49-F238E27FC236}">
                <a16:creationId xmlns:a16="http://schemas.microsoft.com/office/drawing/2014/main" id="{73B3BD1F-8624-41D2-931B-0E4C67B4D8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1211" y="1728043"/>
            <a:ext cx="6607502" cy="4955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7142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C49D15-40CF-0F05-7437-F6B9F35046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2AB3EC92-499B-FF73-782B-09FBDF67D35D}"/>
              </a:ext>
            </a:extLst>
          </p:cNvPr>
          <p:cNvSpPr/>
          <p:nvPr/>
        </p:nvSpPr>
        <p:spPr>
          <a:xfrm>
            <a:off x="0" y="-18075"/>
            <a:ext cx="12192000" cy="9248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A3B6DE91-B478-23BB-A634-B8C3FE884EF0}"/>
              </a:ext>
            </a:extLst>
          </p:cNvPr>
          <p:cNvSpPr txBox="1"/>
          <p:nvPr/>
        </p:nvSpPr>
        <p:spPr>
          <a:xfrm>
            <a:off x="1652098" y="25349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本次進度</a:t>
            </a:r>
          </a:p>
        </p:txBody>
      </p:sp>
      <p:sp>
        <p:nvSpPr>
          <p:cNvPr id="24" name="圓角矩形 11">
            <a:extLst>
              <a:ext uri="{FF2B5EF4-FFF2-40B4-BE49-F238E27FC236}">
                <a16:creationId xmlns:a16="http://schemas.microsoft.com/office/drawing/2014/main" id="{C31CA2ED-3768-4A1D-91A3-4665005611FF}"/>
              </a:ext>
            </a:extLst>
          </p:cNvPr>
          <p:cNvSpPr/>
          <p:nvPr/>
        </p:nvSpPr>
        <p:spPr>
          <a:xfrm>
            <a:off x="3675354" y="174331"/>
            <a:ext cx="1977099" cy="5400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973582F2-799D-6B5E-659D-0530AAAC0980}"/>
              </a:ext>
            </a:extLst>
          </p:cNvPr>
          <p:cNvGrpSpPr/>
          <p:nvPr/>
        </p:nvGrpSpPr>
        <p:grpSpPr>
          <a:xfrm>
            <a:off x="3675354" y="174331"/>
            <a:ext cx="1950341" cy="540000"/>
            <a:chOff x="3293321" y="169446"/>
            <a:chExt cx="1950341" cy="540000"/>
          </a:xfrm>
        </p:grpSpPr>
        <p:sp>
          <p:nvSpPr>
            <p:cNvPr id="2" name="圓角矩形 1">
              <a:extLst>
                <a:ext uri="{FF2B5EF4-FFF2-40B4-BE49-F238E27FC236}">
                  <a16:creationId xmlns:a16="http://schemas.microsoft.com/office/drawing/2014/main" id="{E0E00CE0-6E54-3BBB-67CB-83D5AAB55692}"/>
                </a:ext>
              </a:extLst>
            </p:cNvPr>
            <p:cNvSpPr/>
            <p:nvPr/>
          </p:nvSpPr>
          <p:spPr>
            <a:xfrm>
              <a:off x="3327137" y="169446"/>
              <a:ext cx="1620000" cy="540000"/>
            </a:xfrm>
            <a:prstGeom prst="roundRect">
              <a:avLst>
                <a:gd name="adj" fmla="val 50000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4" name="群組 13">
              <a:extLst>
                <a:ext uri="{FF2B5EF4-FFF2-40B4-BE49-F238E27FC236}">
                  <a16:creationId xmlns:a16="http://schemas.microsoft.com/office/drawing/2014/main" id="{49DE03A6-36D4-FBEA-6E76-DDCE717F9015}"/>
                </a:ext>
              </a:extLst>
            </p:cNvPr>
            <p:cNvGrpSpPr/>
            <p:nvPr/>
          </p:nvGrpSpPr>
          <p:grpSpPr>
            <a:xfrm>
              <a:off x="3293321" y="169446"/>
              <a:ext cx="1950341" cy="540000"/>
              <a:chOff x="1445621" y="191648"/>
              <a:chExt cx="1950341" cy="540000"/>
            </a:xfrm>
            <a:noFill/>
          </p:grpSpPr>
          <p:sp>
            <p:nvSpPr>
              <p:cNvPr id="15" name="圓角矩形 14">
                <a:extLst>
                  <a:ext uri="{FF2B5EF4-FFF2-40B4-BE49-F238E27FC236}">
                    <a16:creationId xmlns:a16="http://schemas.microsoft.com/office/drawing/2014/main" id="{0474C192-9F93-B9FC-A0B5-579A1151E4FE}"/>
                  </a:ext>
                </a:extLst>
              </p:cNvPr>
              <p:cNvSpPr/>
              <p:nvPr/>
            </p:nvSpPr>
            <p:spPr>
              <a:xfrm>
                <a:off x="1445621" y="191648"/>
                <a:ext cx="1620000" cy="5400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>
                  <a:solidFill>
                    <a:schemeClr val="bg2">
                      <a:lumMod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0936C872-F4DD-6466-26DB-3A8A73C4175E}"/>
                  </a:ext>
                </a:extLst>
              </p:cNvPr>
              <p:cNvSpPr txBox="1"/>
              <p:nvPr/>
            </p:nvSpPr>
            <p:spPr>
              <a:xfrm>
                <a:off x="1497323" y="274418"/>
                <a:ext cx="1898639" cy="3693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TW" altLang="en-US" b="1" dirty="0">
                    <a:solidFill>
                      <a:schemeClr val="bg1"/>
                    </a:solidFill>
                    <a:latin typeface="Times New Roman" panose="02020603050405020304" pitchFamily="18" charset="0"/>
                    <a:ea typeface="Noto Serif TC ExtraBold" panose="02020200000000000000" pitchFamily="18" charset="-128"/>
                    <a:cs typeface="Times New Roman" panose="02020603050405020304" pitchFamily="18" charset="0"/>
                  </a:rPr>
                  <a:t>隨機初始化分群</a:t>
                </a:r>
              </a:p>
            </p:txBody>
          </p:sp>
        </p:grpSp>
      </p:grpSp>
      <p:pic>
        <p:nvPicPr>
          <p:cNvPr id="30" name="圖片 29" descr="一張含有 圖形, 字型, 圓形, 藝術 的圖片&#10;&#10;AI 產生的內容可能不正確。">
            <a:extLst>
              <a:ext uri="{FF2B5EF4-FFF2-40B4-BE49-F238E27FC236}">
                <a16:creationId xmlns:a16="http://schemas.microsoft.com/office/drawing/2014/main" id="{2E26C01F-441B-0940-D188-D0125A4FB3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7662" y="21629"/>
            <a:ext cx="540000" cy="540000"/>
          </a:xfrm>
          <a:prstGeom prst="rect">
            <a:avLst/>
          </a:prstGeom>
        </p:spPr>
      </p:pic>
      <p:pic>
        <p:nvPicPr>
          <p:cNvPr id="52" name="圖片 51" descr="一張含有 圖形, 字型, 圓形, 藝術 的圖片&#10;&#10;AI 產生的內容可能不正確。">
            <a:extLst>
              <a:ext uri="{FF2B5EF4-FFF2-40B4-BE49-F238E27FC236}">
                <a16:creationId xmlns:a16="http://schemas.microsoft.com/office/drawing/2014/main" id="{9BF1420A-D235-391B-A708-33A34944AF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7321" y="258164"/>
            <a:ext cx="540000" cy="540000"/>
          </a:xfrm>
          <a:prstGeom prst="rect">
            <a:avLst/>
          </a:prstGeom>
        </p:spPr>
      </p:pic>
      <p:pic>
        <p:nvPicPr>
          <p:cNvPr id="54" name="圖片 53" descr="一張含有 字型, 符號, 圖形, 美工圖案 的圖片&#10;&#10;AI 產生的內容可能不正確。">
            <a:extLst>
              <a:ext uri="{FF2B5EF4-FFF2-40B4-BE49-F238E27FC236}">
                <a16:creationId xmlns:a16="http://schemas.microsoft.com/office/drawing/2014/main" id="{E2699892-33FE-5C4F-A314-B6EDE92F7E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044" y="78164"/>
            <a:ext cx="720000" cy="720000"/>
          </a:xfrm>
          <a:prstGeom prst="rect">
            <a:avLst/>
          </a:prstGeom>
        </p:spPr>
      </p:pic>
      <p:pic>
        <p:nvPicPr>
          <p:cNvPr id="55" name="圖片 54" descr="一張含有 圖形, 字型, 圓形, 藝術 的圖片&#10;&#10;AI 產生的內容可能不正確。">
            <a:extLst>
              <a:ext uri="{FF2B5EF4-FFF2-40B4-BE49-F238E27FC236}">
                <a16:creationId xmlns:a16="http://schemas.microsoft.com/office/drawing/2014/main" id="{643E0E4F-F8C3-DF4B-D057-425A22CF77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7662" y="513117"/>
            <a:ext cx="360000" cy="360000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16A6BF5C-CF30-49F9-D072-B6BB52DB862A}"/>
              </a:ext>
            </a:extLst>
          </p:cNvPr>
          <p:cNvSpPr txBox="1"/>
          <p:nvPr/>
        </p:nvSpPr>
        <p:spPr>
          <a:xfrm>
            <a:off x="698044" y="1266378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>
                <a:latin typeface="Times New Roman" panose="02020603050405020304" pitchFamily="18" charset="0"/>
                <a:ea typeface="Noto Serif TC ExtraBold" panose="02020200000000000000" pitchFamily="18" charset="-128"/>
                <a:cs typeface="Times New Roman" panose="02020603050405020304" pitchFamily="18" charset="0"/>
              </a:rPr>
              <a:t>分群後</a:t>
            </a:r>
          </a:p>
        </p:txBody>
      </p:sp>
      <p:sp>
        <p:nvSpPr>
          <p:cNvPr id="10" name="投影片編號版面配置區 9">
            <a:extLst>
              <a:ext uri="{FF2B5EF4-FFF2-40B4-BE49-F238E27FC236}">
                <a16:creationId xmlns:a16="http://schemas.microsoft.com/office/drawing/2014/main" id="{1EC7522C-9F51-C63C-1362-138A198CA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E65BD-2A04-9A47-8DB5-951B4720CA03}" type="slidenum">
              <a:rPr kumimoji="1" lang="zh-TW" altLang="en-US" smtClean="0"/>
              <a:t>9</a:t>
            </a:fld>
            <a:endParaRPr kumimoji="1" lang="zh-TW" altLang="en-US"/>
          </a:p>
        </p:txBody>
      </p:sp>
      <p:grpSp>
        <p:nvGrpSpPr>
          <p:cNvPr id="23" name="群組 22">
            <a:extLst>
              <a:ext uri="{FF2B5EF4-FFF2-40B4-BE49-F238E27FC236}">
                <a16:creationId xmlns:a16="http://schemas.microsoft.com/office/drawing/2014/main" id="{A040A804-9117-47B0-9F39-5E20269D04E3}"/>
              </a:ext>
            </a:extLst>
          </p:cNvPr>
          <p:cNvGrpSpPr/>
          <p:nvPr/>
        </p:nvGrpSpPr>
        <p:grpSpPr>
          <a:xfrm>
            <a:off x="6284962" y="169446"/>
            <a:ext cx="1620000" cy="540000"/>
            <a:chOff x="1445621" y="191648"/>
            <a:chExt cx="1620000" cy="540000"/>
          </a:xfrm>
          <a:noFill/>
        </p:grpSpPr>
        <p:sp>
          <p:nvSpPr>
            <p:cNvPr id="25" name="圓角矩形 17">
              <a:extLst>
                <a:ext uri="{FF2B5EF4-FFF2-40B4-BE49-F238E27FC236}">
                  <a16:creationId xmlns:a16="http://schemas.microsoft.com/office/drawing/2014/main" id="{8A0831F2-5DEF-416F-8082-4D4BE6EC9B51}"/>
                </a:ext>
              </a:extLst>
            </p:cNvPr>
            <p:cNvSpPr/>
            <p:nvPr/>
          </p:nvSpPr>
          <p:spPr>
            <a:xfrm>
              <a:off x="1445621" y="191648"/>
              <a:ext cx="1620000" cy="540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" name="文字方塊 25">
              <a:extLst>
                <a:ext uri="{FF2B5EF4-FFF2-40B4-BE49-F238E27FC236}">
                  <a16:creationId xmlns:a16="http://schemas.microsoft.com/office/drawing/2014/main" id="{57F4BB79-AF8C-4CD6-87F2-2E6D280C0CFF}"/>
                </a:ext>
              </a:extLst>
            </p:cNvPr>
            <p:cNvSpPr txBox="1"/>
            <p:nvPr/>
          </p:nvSpPr>
          <p:spPr>
            <a:xfrm>
              <a:off x="1445621" y="274418"/>
              <a:ext cx="1620000" cy="369332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dirty="0">
                  <a:solidFill>
                    <a:schemeClr val="bg2">
                      <a:lumMod val="25000"/>
                    </a:schemeClr>
                  </a:solidFill>
                  <a:latin typeface="Times New Roman" panose="02020603050405020304" pitchFamily="18" charset="0"/>
                  <a:ea typeface="Noto Serif TC ExtraBold" panose="02020200000000000000" pitchFamily="18" charset="-128"/>
                  <a:cs typeface="Times New Roman" panose="02020603050405020304" pitchFamily="18" charset="0"/>
                </a:rPr>
                <a:t>分群前後數據</a:t>
              </a:r>
            </a:p>
          </p:txBody>
        </p:sp>
      </p:grpSp>
      <p:grpSp>
        <p:nvGrpSpPr>
          <p:cNvPr id="27" name="群組 26">
            <a:extLst>
              <a:ext uri="{FF2B5EF4-FFF2-40B4-BE49-F238E27FC236}">
                <a16:creationId xmlns:a16="http://schemas.microsoft.com/office/drawing/2014/main" id="{9D466C4C-E520-46FB-9237-9B3C87D06578}"/>
              </a:ext>
            </a:extLst>
          </p:cNvPr>
          <p:cNvGrpSpPr/>
          <p:nvPr/>
        </p:nvGrpSpPr>
        <p:grpSpPr>
          <a:xfrm>
            <a:off x="8415303" y="168164"/>
            <a:ext cx="1620000" cy="540000"/>
            <a:chOff x="1445621" y="191648"/>
            <a:chExt cx="1620000" cy="540000"/>
          </a:xfrm>
          <a:noFill/>
        </p:grpSpPr>
        <p:sp>
          <p:nvSpPr>
            <p:cNvPr id="28" name="圓角矩形 17">
              <a:extLst>
                <a:ext uri="{FF2B5EF4-FFF2-40B4-BE49-F238E27FC236}">
                  <a16:creationId xmlns:a16="http://schemas.microsoft.com/office/drawing/2014/main" id="{895B0028-CB41-41E3-B3DB-C07F0894C870}"/>
                </a:ext>
              </a:extLst>
            </p:cNvPr>
            <p:cNvSpPr/>
            <p:nvPr/>
          </p:nvSpPr>
          <p:spPr>
            <a:xfrm>
              <a:off x="1445621" y="191648"/>
              <a:ext cx="1620000" cy="540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" name="文字方塊 28">
              <a:extLst>
                <a:ext uri="{FF2B5EF4-FFF2-40B4-BE49-F238E27FC236}">
                  <a16:creationId xmlns:a16="http://schemas.microsoft.com/office/drawing/2014/main" id="{D698FF7A-152A-4C03-A59A-C96E020F94FB}"/>
                </a:ext>
              </a:extLst>
            </p:cNvPr>
            <p:cNvSpPr txBox="1"/>
            <p:nvPr/>
          </p:nvSpPr>
          <p:spPr>
            <a:xfrm>
              <a:off x="1445621" y="274418"/>
              <a:ext cx="1620000" cy="369332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dirty="0">
                  <a:solidFill>
                    <a:schemeClr val="bg2">
                      <a:lumMod val="25000"/>
                    </a:schemeClr>
                  </a:solidFill>
                  <a:latin typeface="Times New Roman" panose="02020603050405020304" pitchFamily="18" charset="0"/>
                  <a:ea typeface="Noto Serif TC ExtraBold" panose="02020200000000000000" pitchFamily="18" charset="-128"/>
                  <a:cs typeface="Times New Roman" panose="02020603050405020304" pitchFamily="18" charset="0"/>
                </a:rPr>
                <a:t>累計加總修正</a:t>
              </a:r>
            </a:p>
          </p:txBody>
        </p:sp>
      </p:grpSp>
      <p:pic>
        <p:nvPicPr>
          <p:cNvPr id="7" name="圖片 6">
            <a:extLst>
              <a:ext uri="{FF2B5EF4-FFF2-40B4-BE49-F238E27FC236}">
                <a16:creationId xmlns:a16="http://schemas.microsoft.com/office/drawing/2014/main" id="{2CFBE331-5757-4932-8E37-DB9259463A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1200" y="1726469"/>
            <a:ext cx="6609600" cy="49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1343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 2013 - 202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857</TotalTime>
  <Words>900</Words>
  <Application>Microsoft Office PowerPoint</Application>
  <PresentationFormat>寬螢幕</PresentationFormat>
  <Paragraphs>217</Paragraphs>
  <Slides>24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24</vt:i4>
      </vt:variant>
    </vt:vector>
  </HeadingPairs>
  <TitlesOfParts>
    <vt:vector size="31" baseType="lpstr">
      <vt:lpstr>Aptos</vt:lpstr>
      <vt:lpstr>Aptos Display</vt:lpstr>
      <vt:lpstr>Noto Serif TC ExtraBold</vt:lpstr>
      <vt:lpstr>Arial</vt:lpstr>
      <vt:lpstr>Cambria Math</vt:lpstr>
      <vt:lpstr>Times New Roman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朱泊原</dc:creator>
  <cp:lastModifiedBy>庭毅 林</cp:lastModifiedBy>
  <cp:revision>37</cp:revision>
  <dcterms:created xsi:type="dcterms:W3CDTF">2025-06-15T12:43:57Z</dcterms:created>
  <dcterms:modified xsi:type="dcterms:W3CDTF">2025-11-06T10:04:50Z</dcterms:modified>
</cp:coreProperties>
</file>